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412" r:id="rId3"/>
    <p:sldId id="416" r:id="rId4"/>
    <p:sldId id="430" r:id="rId5"/>
    <p:sldId id="419" r:id="rId6"/>
    <p:sldId id="420" r:id="rId7"/>
    <p:sldId id="429" r:id="rId8"/>
    <p:sldId id="417" r:id="rId9"/>
    <p:sldId id="431" r:id="rId10"/>
    <p:sldId id="421" r:id="rId11"/>
    <p:sldId id="422" r:id="rId12"/>
    <p:sldId id="423" r:id="rId13"/>
    <p:sldId id="427" r:id="rId14"/>
    <p:sldId id="428" r:id="rId15"/>
    <p:sldId id="418" r:id="rId16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2C74"/>
    <a:srgbClr val="004D91"/>
    <a:srgbClr val="0099CC"/>
    <a:srgbClr val="009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7" d="100"/>
          <a:sy n="67" d="100"/>
        </p:scale>
        <p:origin x="744" y="6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395630-8F48-4895-AC34-44A486EC478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x-none"/>
        </a:p>
      </dgm:t>
    </dgm:pt>
    <dgm:pt modelId="{9E5C7323-0AB0-4B2F-855E-62AF16E0D74C}">
      <dgm:prSet phldrT="[Text]"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Strategic and Operational Development</a:t>
          </a:r>
          <a:endParaRPr lang="x-none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350250-3AB8-49CC-B9B0-5BACF93E21BB}" type="parTrans" cxnId="{FBADBCC4-EA52-4D14-AEB4-CDCF0D3A1BC9}">
      <dgm:prSet/>
      <dgm:spPr/>
      <dgm:t>
        <a:bodyPr/>
        <a:lstStyle/>
        <a:p>
          <a:endParaRPr lang="x-none"/>
        </a:p>
      </dgm:t>
    </dgm:pt>
    <dgm:pt modelId="{99667752-2263-4975-8DD9-5F6656665186}" type="sibTrans" cxnId="{FBADBCC4-EA52-4D14-AEB4-CDCF0D3A1BC9}">
      <dgm:prSet/>
      <dgm:spPr/>
      <dgm:t>
        <a:bodyPr/>
        <a:lstStyle/>
        <a:p>
          <a:endParaRPr lang="x-none"/>
        </a:p>
      </dgm:t>
    </dgm:pt>
    <dgm:pt modelId="{0C2A3548-46F4-46DD-8176-DF60F14E3A45}">
      <dgm:prSet phldrT="[Text]" custT="1"/>
      <dgm:spPr/>
      <dgm:t>
        <a:bodyPr/>
        <a:lstStyle/>
        <a:p>
          <a:pPr algn="ctr">
            <a:buNone/>
          </a:pPr>
          <a:r>
            <a:rPr lang="en-U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2017</a:t>
          </a:r>
        </a:p>
        <a:p>
          <a:pPr algn="l">
            <a:buFont typeface="Wingdings" panose="05000000000000000000" pitchFamily="2" charset="2"/>
            <a:buNone/>
          </a:pP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AWT acquired major shareholding  from East West Insurance</a:t>
          </a:r>
          <a:endParaRPr lang="x-none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2FF475-13E9-4733-90B5-249C8EEC44F4}" type="parTrans" cxnId="{360EA64B-E6D6-4FA4-8C35-397BE8B66332}">
      <dgm:prSet custT="1"/>
      <dgm:spPr/>
      <dgm:t>
        <a:bodyPr/>
        <a:lstStyle/>
        <a:p>
          <a:endParaRPr lang="x-none" sz="1800" dirty="0"/>
        </a:p>
      </dgm:t>
    </dgm:pt>
    <dgm:pt modelId="{70B4E513-1052-43B5-856D-4C9236E12F20}" type="sibTrans" cxnId="{360EA64B-E6D6-4FA4-8C35-397BE8B66332}">
      <dgm:prSet/>
      <dgm:spPr/>
      <dgm:t>
        <a:bodyPr/>
        <a:lstStyle/>
        <a:p>
          <a:endParaRPr lang="x-none"/>
        </a:p>
      </dgm:t>
    </dgm:pt>
    <dgm:pt modelId="{5DD41DBC-C439-4ACF-BB0C-3203EFE1C05A}">
      <dgm:prSet phldrT="[Text]" custT="1"/>
      <dgm:spPr/>
      <dgm:t>
        <a:bodyPr/>
        <a:lstStyle/>
        <a:p>
          <a:pPr algn="ctr"/>
          <a:r>
            <a:rPr lang="en-U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2019</a:t>
          </a:r>
        </a:p>
        <a:p>
          <a:pPr algn="l"/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Branches restructuring and renovations</a:t>
          </a:r>
        </a:p>
        <a:p>
          <a:pPr algn="l"/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Introduction of new Universal Life Product and Bancassurance Agreement with Askari Bank Limited</a:t>
          </a:r>
        </a:p>
        <a:p>
          <a:pPr algn="l"/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Approval  and Start of Window Takaful Operations  </a:t>
          </a:r>
        </a:p>
      </dgm:t>
    </dgm:pt>
    <dgm:pt modelId="{0DC3B7C6-8779-4D8D-AFB0-CC05D4794069}" type="parTrans" cxnId="{A4DEB7E8-A8BB-4656-B563-7813FF6D4D1B}">
      <dgm:prSet custT="1"/>
      <dgm:spPr/>
      <dgm:t>
        <a:bodyPr/>
        <a:lstStyle/>
        <a:p>
          <a:endParaRPr lang="x-none" sz="1800" dirty="0"/>
        </a:p>
      </dgm:t>
    </dgm:pt>
    <dgm:pt modelId="{5E7713F1-A567-484D-B560-C6FFD37F6CA2}" type="sibTrans" cxnId="{A4DEB7E8-A8BB-4656-B563-7813FF6D4D1B}">
      <dgm:prSet/>
      <dgm:spPr/>
      <dgm:t>
        <a:bodyPr/>
        <a:lstStyle/>
        <a:p>
          <a:endParaRPr lang="x-none"/>
        </a:p>
      </dgm:t>
    </dgm:pt>
    <dgm:pt modelId="{A407695D-C113-4729-8044-4143DC023099}">
      <dgm:prSet phldrT="[Text]" custT="1"/>
      <dgm:spPr/>
      <dgm:t>
        <a:bodyPr/>
        <a:lstStyle/>
        <a:p>
          <a:pPr algn="ctr"/>
          <a:r>
            <a:rPr lang="en-U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2018</a:t>
          </a:r>
        </a:p>
        <a:p>
          <a:pPr algn="l"/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Change of Name from East West Life to Askari Life Assurance Co. Ltd.</a:t>
          </a:r>
        </a:p>
        <a:p>
          <a:pPr algn="l"/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Injection of Rs.500 million through Right Issue</a:t>
          </a:r>
        </a:p>
        <a:p>
          <a:pPr algn="l"/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Restructuring of  Management and Sales Force</a:t>
          </a:r>
        </a:p>
      </dgm:t>
    </dgm:pt>
    <dgm:pt modelId="{4EF7D556-C699-4803-A5F2-16FA7BBF8E9E}" type="parTrans" cxnId="{6C22A592-CBB6-4A79-9293-C90B553440C4}">
      <dgm:prSet custT="1"/>
      <dgm:spPr/>
      <dgm:t>
        <a:bodyPr/>
        <a:lstStyle/>
        <a:p>
          <a:endParaRPr lang="x-none" sz="1800" dirty="0"/>
        </a:p>
      </dgm:t>
    </dgm:pt>
    <dgm:pt modelId="{F1A0E386-FA99-4509-B294-5733DA0D24E1}" type="sibTrans" cxnId="{6C22A592-CBB6-4A79-9293-C90B553440C4}">
      <dgm:prSet/>
      <dgm:spPr/>
      <dgm:t>
        <a:bodyPr/>
        <a:lstStyle/>
        <a:p>
          <a:endParaRPr lang="x-none"/>
        </a:p>
      </dgm:t>
    </dgm:pt>
    <dgm:pt modelId="{09AC8AA7-81B6-4179-9B95-4AD6F7AE8490}">
      <dgm:prSet phldrT="[Text]" custT="1"/>
      <dgm:spPr/>
      <dgm:t>
        <a:bodyPr/>
        <a:lstStyle/>
        <a:p>
          <a:pPr algn="ctr"/>
          <a:r>
            <a:rPr lang="en-U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2020</a:t>
          </a:r>
        </a:p>
        <a:p>
          <a:pPr algn="l"/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Bancassurance Agreement with Silk Bank Limited </a:t>
          </a:r>
        </a:p>
        <a:p>
          <a:pPr algn="l"/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Offer Right Shares for Rs.400 million</a:t>
          </a:r>
        </a:p>
      </dgm:t>
    </dgm:pt>
    <dgm:pt modelId="{1D0C6207-1F65-4B4C-B4BB-759BB50BF060}" type="parTrans" cxnId="{1354BC1F-A680-4FA9-BFA7-9D2B8D217F72}">
      <dgm:prSet custT="1"/>
      <dgm:spPr/>
      <dgm:t>
        <a:bodyPr/>
        <a:lstStyle/>
        <a:p>
          <a:endParaRPr lang="x-none" sz="1800" dirty="0"/>
        </a:p>
      </dgm:t>
    </dgm:pt>
    <dgm:pt modelId="{06A72478-247F-4E49-8A2F-7FDE4DE29B29}" type="sibTrans" cxnId="{1354BC1F-A680-4FA9-BFA7-9D2B8D217F72}">
      <dgm:prSet/>
      <dgm:spPr/>
      <dgm:t>
        <a:bodyPr/>
        <a:lstStyle/>
        <a:p>
          <a:endParaRPr lang="x-none"/>
        </a:p>
      </dgm:t>
    </dgm:pt>
    <dgm:pt modelId="{92BAC835-D1B6-43F2-9EDC-FFA7FE4D113E}" type="pres">
      <dgm:prSet presAssocID="{DC395630-8F48-4895-AC34-44A486EC478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DCD76D-8D1B-4C57-92F2-C10516D63901}" type="pres">
      <dgm:prSet presAssocID="{9E5C7323-0AB0-4B2F-855E-62AF16E0D74C}" presName="root1" presStyleCnt="0"/>
      <dgm:spPr/>
    </dgm:pt>
    <dgm:pt modelId="{2006A2BA-F871-4D1F-8C18-74EED77E9075}" type="pres">
      <dgm:prSet presAssocID="{9E5C7323-0AB0-4B2F-855E-62AF16E0D74C}" presName="LevelOneTextNode" presStyleLbl="node0" presStyleIdx="0" presStyleCnt="1" custScaleY="149694" custLinFactX="-44178" custLinFactNeighborX="-100000" custLinFactNeighborY="24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CCCFF8-3AA4-42C2-9491-6364EA13547A}" type="pres">
      <dgm:prSet presAssocID="{9E5C7323-0AB0-4B2F-855E-62AF16E0D74C}" presName="level2hierChild" presStyleCnt="0"/>
      <dgm:spPr/>
    </dgm:pt>
    <dgm:pt modelId="{ABDC96F6-0E14-4BF3-98B6-8B6EB3384841}" type="pres">
      <dgm:prSet presAssocID="{222FF475-13E9-4733-90B5-249C8EEC44F4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EA31B782-D432-4903-A904-EE741E4E644F}" type="pres">
      <dgm:prSet presAssocID="{222FF475-13E9-4733-90B5-249C8EEC44F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6E2DBF19-18F0-4B19-A683-55532AEEC1CD}" type="pres">
      <dgm:prSet presAssocID="{0C2A3548-46F4-46DD-8176-DF60F14E3A45}" presName="root2" presStyleCnt="0"/>
      <dgm:spPr/>
    </dgm:pt>
    <dgm:pt modelId="{3DF73C01-011B-438C-BAA2-9D6CBA3F2338}" type="pres">
      <dgm:prSet presAssocID="{0C2A3548-46F4-46DD-8176-DF60F14E3A45}" presName="LevelTwoTextNode" presStyleLbl="node2" presStyleIdx="0" presStyleCnt="4" custScaleX="416746" custScaleY="117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6B8E0B-A278-4F5F-A3C2-BE7518958AB3}" type="pres">
      <dgm:prSet presAssocID="{0C2A3548-46F4-46DD-8176-DF60F14E3A45}" presName="level3hierChild" presStyleCnt="0"/>
      <dgm:spPr/>
    </dgm:pt>
    <dgm:pt modelId="{69A99108-57FD-4806-9F18-A7D2AFBC6C68}" type="pres">
      <dgm:prSet presAssocID="{4EF7D556-C699-4803-A5F2-16FA7BBF8E9E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CC244B09-752B-4340-8033-539F63633108}" type="pres">
      <dgm:prSet presAssocID="{4EF7D556-C699-4803-A5F2-16FA7BBF8E9E}" presName="connTx" presStyleLbl="parChTrans1D2" presStyleIdx="1" presStyleCnt="4"/>
      <dgm:spPr/>
      <dgm:t>
        <a:bodyPr/>
        <a:lstStyle/>
        <a:p>
          <a:endParaRPr lang="en-US"/>
        </a:p>
      </dgm:t>
    </dgm:pt>
    <dgm:pt modelId="{B98807D8-82E8-4B45-951B-371274727F1D}" type="pres">
      <dgm:prSet presAssocID="{A407695D-C113-4729-8044-4143DC023099}" presName="root2" presStyleCnt="0"/>
      <dgm:spPr/>
    </dgm:pt>
    <dgm:pt modelId="{72E35823-866E-4621-A5CE-1A8477EF8A9B}" type="pres">
      <dgm:prSet presAssocID="{A407695D-C113-4729-8044-4143DC023099}" presName="LevelTwoTextNode" presStyleLbl="node2" presStyleIdx="1" presStyleCnt="4" custScaleX="415438" custScaleY="2299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F5BE5B-87F9-47A5-9325-09C24DF2E468}" type="pres">
      <dgm:prSet presAssocID="{A407695D-C113-4729-8044-4143DC023099}" presName="level3hierChild" presStyleCnt="0"/>
      <dgm:spPr/>
    </dgm:pt>
    <dgm:pt modelId="{954224F8-B205-474F-AFB3-76A477E2740C}" type="pres">
      <dgm:prSet presAssocID="{0DC3B7C6-8779-4D8D-AFB0-CC05D4794069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EBFCAC56-F6D3-4694-BFC7-20A4884ECDE5}" type="pres">
      <dgm:prSet presAssocID="{0DC3B7C6-8779-4D8D-AFB0-CC05D4794069}" presName="connTx" presStyleLbl="parChTrans1D2" presStyleIdx="2" presStyleCnt="4"/>
      <dgm:spPr/>
      <dgm:t>
        <a:bodyPr/>
        <a:lstStyle/>
        <a:p>
          <a:endParaRPr lang="en-US"/>
        </a:p>
      </dgm:t>
    </dgm:pt>
    <dgm:pt modelId="{7D914093-28E1-43C4-B629-0BEBFA51788B}" type="pres">
      <dgm:prSet presAssocID="{5DD41DBC-C439-4ACF-BB0C-3203EFE1C05A}" presName="root2" presStyleCnt="0"/>
      <dgm:spPr/>
    </dgm:pt>
    <dgm:pt modelId="{3224D114-CC7D-4EA4-999B-7CD4ED20243B}" type="pres">
      <dgm:prSet presAssocID="{5DD41DBC-C439-4ACF-BB0C-3203EFE1C05A}" presName="LevelTwoTextNode" presStyleLbl="node2" presStyleIdx="2" presStyleCnt="4" custScaleX="414130" custScaleY="234376" custLinFactNeighborX="612" custLinFactNeighborY="64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BE90BC-F4EB-4A2D-BCCE-5E205F654F94}" type="pres">
      <dgm:prSet presAssocID="{5DD41DBC-C439-4ACF-BB0C-3203EFE1C05A}" presName="level3hierChild" presStyleCnt="0"/>
      <dgm:spPr/>
    </dgm:pt>
    <dgm:pt modelId="{2460CAF5-FEC8-4B1C-8A20-38C7B808C450}" type="pres">
      <dgm:prSet presAssocID="{1D0C6207-1F65-4B4C-B4BB-759BB50BF060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1949F289-FBEB-4358-ACD6-7B9EC585FA14}" type="pres">
      <dgm:prSet presAssocID="{1D0C6207-1F65-4B4C-B4BB-759BB50BF060}" presName="connTx" presStyleLbl="parChTrans1D2" presStyleIdx="3" presStyleCnt="4"/>
      <dgm:spPr/>
      <dgm:t>
        <a:bodyPr/>
        <a:lstStyle/>
        <a:p>
          <a:endParaRPr lang="en-US"/>
        </a:p>
      </dgm:t>
    </dgm:pt>
    <dgm:pt modelId="{AEE85430-4C25-4712-A887-D510A5F9E942}" type="pres">
      <dgm:prSet presAssocID="{09AC8AA7-81B6-4179-9B95-4AD6F7AE8490}" presName="root2" presStyleCnt="0"/>
      <dgm:spPr/>
    </dgm:pt>
    <dgm:pt modelId="{BD3AB6EF-917F-461A-A33D-3ED67DEFF507}" type="pres">
      <dgm:prSet presAssocID="{09AC8AA7-81B6-4179-9B95-4AD6F7AE8490}" presName="LevelTwoTextNode" presStyleLbl="node2" presStyleIdx="3" presStyleCnt="4" custScaleX="414130" custScaleY="1677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BB3DB1-4AFD-479B-995B-B957DFED57CD}" type="pres">
      <dgm:prSet presAssocID="{09AC8AA7-81B6-4179-9B95-4AD6F7AE8490}" presName="level3hierChild" presStyleCnt="0"/>
      <dgm:spPr/>
    </dgm:pt>
  </dgm:ptLst>
  <dgm:cxnLst>
    <dgm:cxn modelId="{A4DEB7E8-A8BB-4656-B563-7813FF6D4D1B}" srcId="{9E5C7323-0AB0-4B2F-855E-62AF16E0D74C}" destId="{5DD41DBC-C439-4ACF-BB0C-3203EFE1C05A}" srcOrd="2" destOrd="0" parTransId="{0DC3B7C6-8779-4D8D-AFB0-CC05D4794069}" sibTransId="{5E7713F1-A567-484D-B560-C6FFD37F6CA2}"/>
    <dgm:cxn modelId="{CFC8F669-8158-41A9-9415-BDC8176E3200}" type="presOf" srcId="{9E5C7323-0AB0-4B2F-855E-62AF16E0D74C}" destId="{2006A2BA-F871-4D1F-8C18-74EED77E9075}" srcOrd="0" destOrd="0" presId="urn:microsoft.com/office/officeart/2008/layout/HorizontalMultiLevelHierarchy"/>
    <dgm:cxn modelId="{0C00EA0B-D3E6-4C5C-8742-EDA6D940D802}" type="presOf" srcId="{0DC3B7C6-8779-4D8D-AFB0-CC05D4794069}" destId="{EBFCAC56-F6D3-4694-BFC7-20A4884ECDE5}" srcOrd="1" destOrd="0" presId="urn:microsoft.com/office/officeart/2008/layout/HorizontalMultiLevelHierarchy"/>
    <dgm:cxn modelId="{08F1E754-9769-4960-9F8F-FD58D5DCF3E9}" type="presOf" srcId="{222FF475-13E9-4733-90B5-249C8EEC44F4}" destId="{ABDC96F6-0E14-4BF3-98B6-8B6EB3384841}" srcOrd="0" destOrd="0" presId="urn:microsoft.com/office/officeart/2008/layout/HorizontalMultiLevelHierarchy"/>
    <dgm:cxn modelId="{BAA160B8-B2F1-45DB-BD90-C1B272E502DC}" type="presOf" srcId="{0C2A3548-46F4-46DD-8176-DF60F14E3A45}" destId="{3DF73C01-011B-438C-BAA2-9D6CBA3F2338}" srcOrd="0" destOrd="0" presId="urn:microsoft.com/office/officeart/2008/layout/HorizontalMultiLevelHierarchy"/>
    <dgm:cxn modelId="{FBADBCC4-EA52-4D14-AEB4-CDCF0D3A1BC9}" srcId="{DC395630-8F48-4895-AC34-44A486EC478B}" destId="{9E5C7323-0AB0-4B2F-855E-62AF16E0D74C}" srcOrd="0" destOrd="0" parTransId="{59350250-3AB8-49CC-B9B0-5BACF93E21BB}" sibTransId="{99667752-2263-4975-8DD9-5F6656665186}"/>
    <dgm:cxn modelId="{BF0F4B25-04CF-46D5-BF2B-F06B627FAD69}" type="presOf" srcId="{1D0C6207-1F65-4B4C-B4BB-759BB50BF060}" destId="{1949F289-FBEB-4358-ACD6-7B9EC585FA14}" srcOrd="1" destOrd="0" presId="urn:microsoft.com/office/officeart/2008/layout/HorizontalMultiLevelHierarchy"/>
    <dgm:cxn modelId="{1354BC1F-A680-4FA9-BFA7-9D2B8D217F72}" srcId="{9E5C7323-0AB0-4B2F-855E-62AF16E0D74C}" destId="{09AC8AA7-81B6-4179-9B95-4AD6F7AE8490}" srcOrd="3" destOrd="0" parTransId="{1D0C6207-1F65-4B4C-B4BB-759BB50BF060}" sibTransId="{06A72478-247F-4E49-8A2F-7FDE4DE29B29}"/>
    <dgm:cxn modelId="{360EA64B-E6D6-4FA4-8C35-397BE8B66332}" srcId="{9E5C7323-0AB0-4B2F-855E-62AF16E0D74C}" destId="{0C2A3548-46F4-46DD-8176-DF60F14E3A45}" srcOrd="0" destOrd="0" parTransId="{222FF475-13E9-4733-90B5-249C8EEC44F4}" sibTransId="{70B4E513-1052-43B5-856D-4C9236E12F20}"/>
    <dgm:cxn modelId="{AC018FA5-4721-4FA0-8BED-E4EB9A35D849}" type="presOf" srcId="{5DD41DBC-C439-4ACF-BB0C-3203EFE1C05A}" destId="{3224D114-CC7D-4EA4-999B-7CD4ED20243B}" srcOrd="0" destOrd="0" presId="urn:microsoft.com/office/officeart/2008/layout/HorizontalMultiLevelHierarchy"/>
    <dgm:cxn modelId="{79C0CD6B-3CFD-41FD-8A27-66624EFB9ECA}" type="presOf" srcId="{0DC3B7C6-8779-4D8D-AFB0-CC05D4794069}" destId="{954224F8-B205-474F-AFB3-76A477E2740C}" srcOrd="0" destOrd="0" presId="urn:microsoft.com/office/officeart/2008/layout/HorizontalMultiLevelHierarchy"/>
    <dgm:cxn modelId="{FBF75830-7D90-45EB-8D05-1E12E3F72AA7}" type="presOf" srcId="{DC395630-8F48-4895-AC34-44A486EC478B}" destId="{92BAC835-D1B6-43F2-9EDC-FFA7FE4D113E}" srcOrd="0" destOrd="0" presId="urn:microsoft.com/office/officeart/2008/layout/HorizontalMultiLevelHierarchy"/>
    <dgm:cxn modelId="{6E59E70D-B30A-405B-BD4C-DD64D47585FD}" type="presOf" srcId="{4EF7D556-C699-4803-A5F2-16FA7BBF8E9E}" destId="{CC244B09-752B-4340-8033-539F63633108}" srcOrd="1" destOrd="0" presId="urn:microsoft.com/office/officeart/2008/layout/HorizontalMultiLevelHierarchy"/>
    <dgm:cxn modelId="{B1BEEFA6-B62F-4EFD-BED3-FE898F492462}" type="presOf" srcId="{4EF7D556-C699-4803-A5F2-16FA7BBF8E9E}" destId="{69A99108-57FD-4806-9F18-A7D2AFBC6C68}" srcOrd="0" destOrd="0" presId="urn:microsoft.com/office/officeart/2008/layout/HorizontalMultiLevelHierarchy"/>
    <dgm:cxn modelId="{27FF853D-C5F7-4687-9556-5495B3FF9F54}" type="presOf" srcId="{1D0C6207-1F65-4B4C-B4BB-759BB50BF060}" destId="{2460CAF5-FEC8-4B1C-8A20-38C7B808C450}" srcOrd="0" destOrd="0" presId="urn:microsoft.com/office/officeart/2008/layout/HorizontalMultiLevelHierarchy"/>
    <dgm:cxn modelId="{65B4164E-BF95-4C29-86D9-4953A0E2997D}" type="presOf" srcId="{A407695D-C113-4729-8044-4143DC023099}" destId="{72E35823-866E-4621-A5CE-1A8477EF8A9B}" srcOrd="0" destOrd="0" presId="urn:microsoft.com/office/officeart/2008/layout/HorizontalMultiLevelHierarchy"/>
    <dgm:cxn modelId="{D32B2474-4B0F-4712-9A7F-67314C28E20A}" type="presOf" srcId="{222FF475-13E9-4733-90B5-249C8EEC44F4}" destId="{EA31B782-D432-4903-A904-EE741E4E644F}" srcOrd="1" destOrd="0" presId="urn:microsoft.com/office/officeart/2008/layout/HorizontalMultiLevelHierarchy"/>
    <dgm:cxn modelId="{6C22A592-CBB6-4A79-9293-C90B553440C4}" srcId="{9E5C7323-0AB0-4B2F-855E-62AF16E0D74C}" destId="{A407695D-C113-4729-8044-4143DC023099}" srcOrd="1" destOrd="0" parTransId="{4EF7D556-C699-4803-A5F2-16FA7BBF8E9E}" sibTransId="{F1A0E386-FA99-4509-B294-5733DA0D24E1}"/>
    <dgm:cxn modelId="{6E59EDDC-698F-4BAE-9886-640599FEEFC4}" type="presOf" srcId="{09AC8AA7-81B6-4179-9B95-4AD6F7AE8490}" destId="{BD3AB6EF-917F-461A-A33D-3ED67DEFF507}" srcOrd="0" destOrd="0" presId="urn:microsoft.com/office/officeart/2008/layout/HorizontalMultiLevelHierarchy"/>
    <dgm:cxn modelId="{168113E6-C78C-4A33-8999-8EE123679843}" type="presParOf" srcId="{92BAC835-D1B6-43F2-9EDC-FFA7FE4D113E}" destId="{15DCD76D-8D1B-4C57-92F2-C10516D63901}" srcOrd="0" destOrd="0" presId="urn:microsoft.com/office/officeart/2008/layout/HorizontalMultiLevelHierarchy"/>
    <dgm:cxn modelId="{694C8004-DE92-4C80-80CD-1CFAB4554819}" type="presParOf" srcId="{15DCD76D-8D1B-4C57-92F2-C10516D63901}" destId="{2006A2BA-F871-4D1F-8C18-74EED77E9075}" srcOrd="0" destOrd="0" presId="urn:microsoft.com/office/officeart/2008/layout/HorizontalMultiLevelHierarchy"/>
    <dgm:cxn modelId="{3AC759DD-A876-464A-91C4-CBAE32F4566B}" type="presParOf" srcId="{15DCD76D-8D1B-4C57-92F2-C10516D63901}" destId="{3DCCCFF8-3AA4-42C2-9491-6364EA13547A}" srcOrd="1" destOrd="0" presId="urn:microsoft.com/office/officeart/2008/layout/HorizontalMultiLevelHierarchy"/>
    <dgm:cxn modelId="{8B873967-C6A1-4E82-8E96-E0E6E2E6CF0F}" type="presParOf" srcId="{3DCCCFF8-3AA4-42C2-9491-6364EA13547A}" destId="{ABDC96F6-0E14-4BF3-98B6-8B6EB3384841}" srcOrd="0" destOrd="0" presId="urn:microsoft.com/office/officeart/2008/layout/HorizontalMultiLevelHierarchy"/>
    <dgm:cxn modelId="{E76477F0-FB32-4B4B-94BC-7D1A74C51E24}" type="presParOf" srcId="{ABDC96F6-0E14-4BF3-98B6-8B6EB3384841}" destId="{EA31B782-D432-4903-A904-EE741E4E644F}" srcOrd="0" destOrd="0" presId="urn:microsoft.com/office/officeart/2008/layout/HorizontalMultiLevelHierarchy"/>
    <dgm:cxn modelId="{E1848D84-A250-4AC4-9915-8CA799B4E390}" type="presParOf" srcId="{3DCCCFF8-3AA4-42C2-9491-6364EA13547A}" destId="{6E2DBF19-18F0-4B19-A683-55532AEEC1CD}" srcOrd="1" destOrd="0" presId="urn:microsoft.com/office/officeart/2008/layout/HorizontalMultiLevelHierarchy"/>
    <dgm:cxn modelId="{13025CEA-D3A1-4A75-A520-EEEC646EA70A}" type="presParOf" srcId="{6E2DBF19-18F0-4B19-A683-55532AEEC1CD}" destId="{3DF73C01-011B-438C-BAA2-9D6CBA3F2338}" srcOrd="0" destOrd="0" presId="urn:microsoft.com/office/officeart/2008/layout/HorizontalMultiLevelHierarchy"/>
    <dgm:cxn modelId="{461BA96C-A5DB-41FE-8CCB-0C0FD5A8E3E3}" type="presParOf" srcId="{6E2DBF19-18F0-4B19-A683-55532AEEC1CD}" destId="{DD6B8E0B-A278-4F5F-A3C2-BE7518958AB3}" srcOrd="1" destOrd="0" presId="urn:microsoft.com/office/officeart/2008/layout/HorizontalMultiLevelHierarchy"/>
    <dgm:cxn modelId="{98FC96BE-DED0-4EB1-986B-C2D8DAA547C2}" type="presParOf" srcId="{3DCCCFF8-3AA4-42C2-9491-6364EA13547A}" destId="{69A99108-57FD-4806-9F18-A7D2AFBC6C68}" srcOrd="2" destOrd="0" presId="urn:microsoft.com/office/officeart/2008/layout/HorizontalMultiLevelHierarchy"/>
    <dgm:cxn modelId="{565B7F7A-C034-409B-89A0-BA9B44BF9987}" type="presParOf" srcId="{69A99108-57FD-4806-9F18-A7D2AFBC6C68}" destId="{CC244B09-752B-4340-8033-539F63633108}" srcOrd="0" destOrd="0" presId="urn:microsoft.com/office/officeart/2008/layout/HorizontalMultiLevelHierarchy"/>
    <dgm:cxn modelId="{40162C6E-DB4B-48C5-9E74-77A1F156DD43}" type="presParOf" srcId="{3DCCCFF8-3AA4-42C2-9491-6364EA13547A}" destId="{B98807D8-82E8-4B45-951B-371274727F1D}" srcOrd="3" destOrd="0" presId="urn:microsoft.com/office/officeart/2008/layout/HorizontalMultiLevelHierarchy"/>
    <dgm:cxn modelId="{20A66271-E63C-40D5-9A12-FAD22F5E497F}" type="presParOf" srcId="{B98807D8-82E8-4B45-951B-371274727F1D}" destId="{72E35823-866E-4621-A5CE-1A8477EF8A9B}" srcOrd="0" destOrd="0" presId="urn:microsoft.com/office/officeart/2008/layout/HorizontalMultiLevelHierarchy"/>
    <dgm:cxn modelId="{D618911B-6425-440A-8A78-63F1F0C370EB}" type="presParOf" srcId="{B98807D8-82E8-4B45-951B-371274727F1D}" destId="{1AF5BE5B-87F9-47A5-9325-09C24DF2E468}" srcOrd="1" destOrd="0" presId="urn:microsoft.com/office/officeart/2008/layout/HorizontalMultiLevelHierarchy"/>
    <dgm:cxn modelId="{C6B2D248-B9D4-47A2-A4A3-88EB39095204}" type="presParOf" srcId="{3DCCCFF8-3AA4-42C2-9491-6364EA13547A}" destId="{954224F8-B205-474F-AFB3-76A477E2740C}" srcOrd="4" destOrd="0" presId="urn:microsoft.com/office/officeart/2008/layout/HorizontalMultiLevelHierarchy"/>
    <dgm:cxn modelId="{344A81CA-43EE-4FC6-B969-02D49A5E4A68}" type="presParOf" srcId="{954224F8-B205-474F-AFB3-76A477E2740C}" destId="{EBFCAC56-F6D3-4694-BFC7-20A4884ECDE5}" srcOrd="0" destOrd="0" presId="urn:microsoft.com/office/officeart/2008/layout/HorizontalMultiLevelHierarchy"/>
    <dgm:cxn modelId="{BC0DBD9D-4710-4063-B273-F64B7D9EC32A}" type="presParOf" srcId="{3DCCCFF8-3AA4-42C2-9491-6364EA13547A}" destId="{7D914093-28E1-43C4-B629-0BEBFA51788B}" srcOrd="5" destOrd="0" presId="urn:microsoft.com/office/officeart/2008/layout/HorizontalMultiLevelHierarchy"/>
    <dgm:cxn modelId="{D6531BB4-A49B-45E2-865F-13D3D7326D6C}" type="presParOf" srcId="{7D914093-28E1-43C4-B629-0BEBFA51788B}" destId="{3224D114-CC7D-4EA4-999B-7CD4ED20243B}" srcOrd="0" destOrd="0" presId="urn:microsoft.com/office/officeart/2008/layout/HorizontalMultiLevelHierarchy"/>
    <dgm:cxn modelId="{8A37DF89-04E4-4029-8B0D-9EFA57CC7F98}" type="presParOf" srcId="{7D914093-28E1-43C4-B629-0BEBFA51788B}" destId="{D7BE90BC-F4EB-4A2D-BCCE-5E205F654F94}" srcOrd="1" destOrd="0" presId="urn:microsoft.com/office/officeart/2008/layout/HorizontalMultiLevelHierarchy"/>
    <dgm:cxn modelId="{8BA8377C-C2CA-4F7F-B7E0-1132B1D6A460}" type="presParOf" srcId="{3DCCCFF8-3AA4-42C2-9491-6364EA13547A}" destId="{2460CAF5-FEC8-4B1C-8A20-38C7B808C450}" srcOrd="6" destOrd="0" presId="urn:microsoft.com/office/officeart/2008/layout/HorizontalMultiLevelHierarchy"/>
    <dgm:cxn modelId="{46EF2D4A-D9D3-4C67-8C64-11D490683832}" type="presParOf" srcId="{2460CAF5-FEC8-4B1C-8A20-38C7B808C450}" destId="{1949F289-FBEB-4358-ACD6-7B9EC585FA14}" srcOrd="0" destOrd="0" presId="urn:microsoft.com/office/officeart/2008/layout/HorizontalMultiLevelHierarchy"/>
    <dgm:cxn modelId="{FDDEBFB4-840B-413C-8969-9AC51E255AF5}" type="presParOf" srcId="{3DCCCFF8-3AA4-42C2-9491-6364EA13547A}" destId="{AEE85430-4C25-4712-A887-D510A5F9E942}" srcOrd="7" destOrd="0" presId="urn:microsoft.com/office/officeart/2008/layout/HorizontalMultiLevelHierarchy"/>
    <dgm:cxn modelId="{A2EF4D42-9205-4733-B0CC-887F21D24C83}" type="presParOf" srcId="{AEE85430-4C25-4712-A887-D510A5F9E942}" destId="{BD3AB6EF-917F-461A-A33D-3ED67DEFF507}" srcOrd="0" destOrd="0" presId="urn:microsoft.com/office/officeart/2008/layout/HorizontalMultiLevelHierarchy"/>
    <dgm:cxn modelId="{B56F3383-2D68-41AA-B527-D7361E1D5B87}" type="presParOf" srcId="{AEE85430-4C25-4712-A887-D510A5F9E942}" destId="{A3BB3DB1-4AFD-479B-995B-B957DFED57C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03383A-5F40-4D74-B286-A8C395495628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</dgm:pt>
    <dgm:pt modelId="{2BF0A85D-7E4F-459F-B211-C636FF2E7444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Individual Life Product</a:t>
          </a:r>
        </a:p>
      </dgm:t>
    </dgm:pt>
    <dgm:pt modelId="{FD5BF157-A136-49DF-BFD3-00EEC2E16D04}" type="parTrans" cxnId="{02132620-3CC4-4FFA-8F5D-89FA8F8A31CF}">
      <dgm:prSet/>
      <dgm:spPr/>
      <dgm:t>
        <a:bodyPr/>
        <a:lstStyle/>
        <a:p>
          <a:endParaRPr lang="x-none"/>
        </a:p>
      </dgm:t>
    </dgm:pt>
    <dgm:pt modelId="{4E07CDDB-8C85-4863-9E32-C171C1516937}" type="sibTrans" cxnId="{02132620-3CC4-4FFA-8F5D-89FA8F8A31CF}">
      <dgm:prSet/>
      <dgm:spPr/>
      <dgm:t>
        <a:bodyPr/>
        <a:lstStyle/>
        <a:p>
          <a:endParaRPr lang="x-none"/>
        </a:p>
      </dgm:t>
    </dgm:pt>
    <dgm:pt modelId="{95D330C3-C61F-4BA5-862E-39080C8ECCEC}">
      <dgm:prSet phldrT="[Text]"/>
      <dgm:spPr/>
      <dgm:t>
        <a:bodyPr/>
        <a:lstStyle/>
        <a:p>
          <a:r>
            <a:rPr lang="en-US" dirty="0"/>
            <a:t>Universal Life Saving Plan </a:t>
          </a:r>
        </a:p>
        <a:p>
          <a:r>
            <a:rPr lang="en-US" dirty="0">
              <a:solidFill>
                <a:schemeClr val="accent6">
                  <a:lumMod val="60000"/>
                  <a:lumOff val="40000"/>
                </a:schemeClr>
              </a:solidFill>
            </a:rPr>
            <a:t>Conventional and Takaful Plans</a:t>
          </a:r>
          <a:endParaRPr lang="x-none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5DC17F09-2ED3-49ED-9353-6F59C26428EC}" type="parTrans" cxnId="{91391BE9-7552-44B3-9D0D-59292A2A28FA}">
      <dgm:prSet/>
      <dgm:spPr/>
      <dgm:t>
        <a:bodyPr/>
        <a:lstStyle/>
        <a:p>
          <a:endParaRPr lang="x-none"/>
        </a:p>
      </dgm:t>
    </dgm:pt>
    <dgm:pt modelId="{06DEF0B3-2028-47CC-8D2E-279998A3A07F}" type="sibTrans" cxnId="{91391BE9-7552-44B3-9D0D-59292A2A28FA}">
      <dgm:prSet/>
      <dgm:spPr/>
      <dgm:t>
        <a:bodyPr/>
        <a:lstStyle/>
        <a:p>
          <a:endParaRPr lang="x-none"/>
        </a:p>
      </dgm:t>
    </dgm:pt>
    <dgm:pt modelId="{26417E06-C215-42DB-A11C-5606194EA93B}">
      <dgm:prSet phldrT="[Text]"/>
      <dgm:spPr/>
      <dgm:t>
        <a:bodyPr/>
        <a:lstStyle/>
        <a:p>
          <a:r>
            <a:rPr lang="en-US" dirty="0"/>
            <a:t>Term Life Protection Plan</a:t>
          </a:r>
        </a:p>
        <a:p>
          <a:endParaRPr lang="en-US" dirty="0"/>
        </a:p>
        <a:p>
          <a:r>
            <a:rPr lang="en-US" dirty="0">
              <a:solidFill>
                <a:schemeClr val="accent6">
                  <a:lumMod val="60000"/>
                  <a:lumOff val="40000"/>
                </a:schemeClr>
              </a:solidFill>
            </a:rPr>
            <a:t>Conventional Plan</a:t>
          </a:r>
          <a:endParaRPr lang="x-none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3F8B95D7-C18B-46EF-A0F5-FC4E5F4593D3}" type="parTrans" cxnId="{F940251A-FE80-4CF5-BC69-1912CC7AA4A8}">
      <dgm:prSet/>
      <dgm:spPr/>
      <dgm:t>
        <a:bodyPr/>
        <a:lstStyle/>
        <a:p>
          <a:endParaRPr lang="x-none"/>
        </a:p>
      </dgm:t>
    </dgm:pt>
    <dgm:pt modelId="{0B17C6E6-1D90-49DA-809F-CCFE1B81634E}" type="sibTrans" cxnId="{F940251A-FE80-4CF5-BC69-1912CC7AA4A8}">
      <dgm:prSet/>
      <dgm:spPr/>
      <dgm:t>
        <a:bodyPr/>
        <a:lstStyle/>
        <a:p>
          <a:endParaRPr lang="x-none"/>
        </a:p>
      </dgm:t>
    </dgm:pt>
    <dgm:pt modelId="{4069A776-F527-449F-95F7-C5110543D59D}" type="pres">
      <dgm:prSet presAssocID="{D703383A-5F40-4D74-B286-A8C395495628}" presName="Name0" presStyleCnt="0">
        <dgm:presLayoutVars>
          <dgm:dir/>
          <dgm:animLvl val="lvl"/>
          <dgm:resizeHandles val="exact"/>
        </dgm:presLayoutVars>
      </dgm:prSet>
      <dgm:spPr/>
    </dgm:pt>
    <dgm:pt modelId="{8BDFB4E4-59AC-4C7B-994C-7B48CDA78C45}" type="pres">
      <dgm:prSet presAssocID="{2BF0A85D-7E4F-459F-B211-C636FF2E744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71C35-5C06-441B-8420-62A36469DD63}" type="pres">
      <dgm:prSet presAssocID="{4E07CDDB-8C85-4863-9E32-C171C1516937}" presName="parTxOnlySpace" presStyleCnt="0"/>
      <dgm:spPr/>
    </dgm:pt>
    <dgm:pt modelId="{CDBC94A6-1624-44BE-94A4-5CF22533846B}" type="pres">
      <dgm:prSet presAssocID="{95D330C3-C61F-4BA5-862E-39080C8ECCE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2E3AD-9996-4134-845B-1CC2971E35A0}" type="pres">
      <dgm:prSet presAssocID="{06DEF0B3-2028-47CC-8D2E-279998A3A07F}" presName="parTxOnlySpace" presStyleCnt="0"/>
      <dgm:spPr/>
    </dgm:pt>
    <dgm:pt modelId="{24B94207-6E74-428E-BC58-32A98D9F47DD}" type="pres">
      <dgm:prSet presAssocID="{26417E06-C215-42DB-A11C-5606194EA93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AF689F-6296-407F-ABE6-B05ACAE2C3BA}" type="presOf" srcId="{95D330C3-C61F-4BA5-862E-39080C8ECCEC}" destId="{CDBC94A6-1624-44BE-94A4-5CF22533846B}" srcOrd="0" destOrd="0" presId="urn:microsoft.com/office/officeart/2005/8/layout/chevron1"/>
    <dgm:cxn modelId="{5D52ECEB-1F22-4E97-B77C-5562027519F5}" type="presOf" srcId="{D703383A-5F40-4D74-B286-A8C395495628}" destId="{4069A776-F527-449F-95F7-C5110543D59D}" srcOrd="0" destOrd="0" presId="urn:microsoft.com/office/officeart/2005/8/layout/chevron1"/>
    <dgm:cxn modelId="{02132620-3CC4-4FFA-8F5D-89FA8F8A31CF}" srcId="{D703383A-5F40-4D74-B286-A8C395495628}" destId="{2BF0A85D-7E4F-459F-B211-C636FF2E7444}" srcOrd="0" destOrd="0" parTransId="{FD5BF157-A136-49DF-BFD3-00EEC2E16D04}" sibTransId="{4E07CDDB-8C85-4863-9E32-C171C1516937}"/>
    <dgm:cxn modelId="{8393A8F1-8133-469B-99FB-40624FE3C41A}" type="presOf" srcId="{26417E06-C215-42DB-A11C-5606194EA93B}" destId="{24B94207-6E74-428E-BC58-32A98D9F47DD}" srcOrd="0" destOrd="0" presId="urn:microsoft.com/office/officeart/2005/8/layout/chevron1"/>
    <dgm:cxn modelId="{F940251A-FE80-4CF5-BC69-1912CC7AA4A8}" srcId="{D703383A-5F40-4D74-B286-A8C395495628}" destId="{26417E06-C215-42DB-A11C-5606194EA93B}" srcOrd="2" destOrd="0" parTransId="{3F8B95D7-C18B-46EF-A0F5-FC4E5F4593D3}" sibTransId="{0B17C6E6-1D90-49DA-809F-CCFE1B81634E}"/>
    <dgm:cxn modelId="{91391BE9-7552-44B3-9D0D-59292A2A28FA}" srcId="{D703383A-5F40-4D74-B286-A8C395495628}" destId="{95D330C3-C61F-4BA5-862E-39080C8ECCEC}" srcOrd="1" destOrd="0" parTransId="{5DC17F09-2ED3-49ED-9353-6F59C26428EC}" sibTransId="{06DEF0B3-2028-47CC-8D2E-279998A3A07F}"/>
    <dgm:cxn modelId="{953125B7-84DB-42B3-8A2F-5C427B1D6EA8}" type="presOf" srcId="{2BF0A85D-7E4F-459F-B211-C636FF2E7444}" destId="{8BDFB4E4-59AC-4C7B-994C-7B48CDA78C45}" srcOrd="0" destOrd="0" presId="urn:microsoft.com/office/officeart/2005/8/layout/chevron1"/>
    <dgm:cxn modelId="{B4C2F8F0-055A-42F0-8691-BEFFE32945A2}" type="presParOf" srcId="{4069A776-F527-449F-95F7-C5110543D59D}" destId="{8BDFB4E4-59AC-4C7B-994C-7B48CDA78C45}" srcOrd="0" destOrd="0" presId="urn:microsoft.com/office/officeart/2005/8/layout/chevron1"/>
    <dgm:cxn modelId="{B9A8F74A-191B-4B3A-9046-45258071C68D}" type="presParOf" srcId="{4069A776-F527-449F-95F7-C5110543D59D}" destId="{A7371C35-5C06-441B-8420-62A36469DD63}" srcOrd="1" destOrd="0" presId="urn:microsoft.com/office/officeart/2005/8/layout/chevron1"/>
    <dgm:cxn modelId="{1EAA8C90-0A33-4CEE-9AE5-C6A109614B16}" type="presParOf" srcId="{4069A776-F527-449F-95F7-C5110543D59D}" destId="{CDBC94A6-1624-44BE-94A4-5CF22533846B}" srcOrd="2" destOrd="0" presId="urn:microsoft.com/office/officeart/2005/8/layout/chevron1"/>
    <dgm:cxn modelId="{7B26AFA9-D767-4927-86CB-68B54AF63902}" type="presParOf" srcId="{4069A776-F527-449F-95F7-C5110543D59D}" destId="{0BA2E3AD-9996-4134-845B-1CC2971E35A0}" srcOrd="3" destOrd="0" presId="urn:microsoft.com/office/officeart/2005/8/layout/chevron1"/>
    <dgm:cxn modelId="{BEA07809-699C-4197-9CCC-49D79CDD1FF7}" type="presParOf" srcId="{4069A776-F527-449F-95F7-C5110543D59D}" destId="{24B94207-6E74-428E-BC58-32A98D9F47D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03383A-5F40-4D74-B286-A8C395495628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</dgm:pt>
    <dgm:pt modelId="{2BF0A85D-7E4F-459F-B211-C636FF2E7444}">
      <dgm:prSet phldrT="[Text]" custT="1"/>
      <dgm:spPr/>
      <dgm:t>
        <a:bodyPr/>
        <a:lstStyle/>
        <a:p>
          <a:r>
            <a:rPr lang="en-US" sz="2100" b="1" dirty="0">
              <a:solidFill>
                <a:schemeClr val="tx1"/>
              </a:solidFill>
            </a:rPr>
            <a:t>Corporate Employee Benefit Product</a:t>
          </a:r>
          <a:endParaRPr lang="x-none" sz="2100" b="1" dirty="0">
            <a:solidFill>
              <a:schemeClr val="tx1"/>
            </a:solidFill>
          </a:endParaRPr>
        </a:p>
      </dgm:t>
    </dgm:pt>
    <dgm:pt modelId="{FD5BF157-A136-49DF-BFD3-00EEC2E16D04}" type="parTrans" cxnId="{02132620-3CC4-4FFA-8F5D-89FA8F8A31CF}">
      <dgm:prSet/>
      <dgm:spPr/>
      <dgm:t>
        <a:bodyPr/>
        <a:lstStyle/>
        <a:p>
          <a:endParaRPr lang="x-none"/>
        </a:p>
      </dgm:t>
    </dgm:pt>
    <dgm:pt modelId="{4E07CDDB-8C85-4863-9E32-C171C1516937}" type="sibTrans" cxnId="{02132620-3CC4-4FFA-8F5D-89FA8F8A31CF}">
      <dgm:prSet/>
      <dgm:spPr/>
      <dgm:t>
        <a:bodyPr/>
        <a:lstStyle/>
        <a:p>
          <a:endParaRPr lang="x-none"/>
        </a:p>
      </dgm:t>
    </dgm:pt>
    <dgm:pt modelId="{95D330C3-C61F-4BA5-862E-39080C8ECCEC}">
      <dgm:prSet phldrT="[Text]" custT="1"/>
      <dgm:spPr/>
      <dgm:t>
        <a:bodyPr/>
        <a:lstStyle/>
        <a:p>
          <a:pPr algn="ctr"/>
          <a:r>
            <a:rPr lang="en-US" sz="2100" dirty="0"/>
            <a:t>Group Life Protection Plan</a:t>
          </a:r>
        </a:p>
        <a:p>
          <a:pPr algn="ctr"/>
          <a:r>
            <a:rPr lang="en-US" sz="2100" dirty="0">
              <a:solidFill>
                <a:schemeClr val="accent6">
                  <a:lumMod val="60000"/>
                  <a:lumOff val="40000"/>
                </a:schemeClr>
              </a:solidFill>
            </a:rPr>
            <a:t>Conventional and Takaful Plan</a:t>
          </a:r>
          <a:endParaRPr lang="x-none" sz="2100" dirty="0"/>
        </a:p>
      </dgm:t>
    </dgm:pt>
    <dgm:pt modelId="{5DC17F09-2ED3-49ED-9353-6F59C26428EC}" type="parTrans" cxnId="{91391BE9-7552-44B3-9D0D-59292A2A28FA}">
      <dgm:prSet/>
      <dgm:spPr/>
      <dgm:t>
        <a:bodyPr/>
        <a:lstStyle/>
        <a:p>
          <a:endParaRPr lang="x-none"/>
        </a:p>
      </dgm:t>
    </dgm:pt>
    <dgm:pt modelId="{06DEF0B3-2028-47CC-8D2E-279998A3A07F}" type="sibTrans" cxnId="{91391BE9-7552-44B3-9D0D-59292A2A28FA}">
      <dgm:prSet/>
      <dgm:spPr/>
      <dgm:t>
        <a:bodyPr/>
        <a:lstStyle/>
        <a:p>
          <a:endParaRPr lang="x-none"/>
        </a:p>
      </dgm:t>
    </dgm:pt>
    <dgm:pt modelId="{4069A776-F527-449F-95F7-C5110543D59D}" type="pres">
      <dgm:prSet presAssocID="{D703383A-5F40-4D74-B286-A8C395495628}" presName="Name0" presStyleCnt="0">
        <dgm:presLayoutVars>
          <dgm:dir/>
          <dgm:animLvl val="lvl"/>
          <dgm:resizeHandles val="exact"/>
        </dgm:presLayoutVars>
      </dgm:prSet>
      <dgm:spPr/>
    </dgm:pt>
    <dgm:pt modelId="{8BDFB4E4-59AC-4C7B-994C-7B48CDA78C45}" type="pres">
      <dgm:prSet presAssocID="{2BF0A85D-7E4F-459F-B211-C636FF2E7444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71C35-5C06-441B-8420-62A36469DD63}" type="pres">
      <dgm:prSet presAssocID="{4E07CDDB-8C85-4863-9E32-C171C1516937}" presName="parTxOnlySpace" presStyleCnt="0"/>
      <dgm:spPr/>
    </dgm:pt>
    <dgm:pt modelId="{CDBC94A6-1624-44BE-94A4-5CF22533846B}" type="pres">
      <dgm:prSet presAssocID="{95D330C3-C61F-4BA5-862E-39080C8ECCEC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132620-3CC4-4FFA-8F5D-89FA8F8A31CF}" srcId="{D703383A-5F40-4D74-B286-A8C395495628}" destId="{2BF0A85D-7E4F-459F-B211-C636FF2E7444}" srcOrd="0" destOrd="0" parTransId="{FD5BF157-A136-49DF-BFD3-00EEC2E16D04}" sibTransId="{4E07CDDB-8C85-4863-9E32-C171C1516937}"/>
    <dgm:cxn modelId="{5D52ECEB-1F22-4E97-B77C-5562027519F5}" type="presOf" srcId="{D703383A-5F40-4D74-B286-A8C395495628}" destId="{4069A776-F527-449F-95F7-C5110543D59D}" srcOrd="0" destOrd="0" presId="urn:microsoft.com/office/officeart/2005/8/layout/chevron1"/>
    <dgm:cxn modelId="{953125B7-84DB-42B3-8A2F-5C427B1D6EA8}" type="presOf" srcId="{2BF0A85D-7E4F-459F-B211-C636FF2E7444}" destId="{8BDFB4E4-59AC-4C7B-994C-7B48CDA78C45}" srcOrd="0" destOrd="0" presId="urn:microsoft.com/office/officeart/2005/8/layout/chevron1"/>
    <dgm:cxn modelId="{A5AF689F-6296-407F-ABE6-B05ACAE2C3BA}" type="presOf" srcId="{95D330C3-C61F-4BA5-862E-39080C8ECCEC}" destId="{CDBC94A6-1624-44BE-94A4-5CF22533846B}" srcOrd="0" destOrd="0" presId="urn:microsoft.com/office/officeart/2005/8/layout/chevron1"/>
    <dgm:cxn modelId="{91391BE9-7552-44B3-9D0D-59292A2A28FA}" srcId="{D703383A-5F40-4D74-B286-A8C395495628}" destId="{95D330C3-C61F-4BA5-862E-39080C8ECCEC}" srcOrd="1" destOrd="0" parTransId="{5DC17F09-2ED3-49ED-9353-6F59C26428EC}" sibTransId="{06DEF0B3-2028-47CC-8D2E-279998A3A07F}"/>
    <dgm:cxn modelId="{B4C2F8F0-055A-42F0-8691-BEFFE32945A2}" type="presParOf" srcId="{4069A776-F527-449F-95F7-C5110543D59D}" destId="{8BDFB4E4-59AC-4C7B-994C-7B48CDA78C45}" srcOrd="0" destOrd="0" presId="urn:microsoft.com/office/officeart/2005/8/layout/chevron1"/>
    <dgm:cxn modelId="{B9A8F74A-191B-4B3A-9046-45258071C68D}" type="presParOf" srcId="{4069A776-F527-449F-95F7-C5110543D59D}" destId="{A7371C35-5C06-441B-8420-62A36469DD63}" srcOrd="1" destOrd="0" presId="urn:microsoft.com/office/officeart/2005/8/layout/chevron1"/>
    <dgm:cxn modelId="{1EAA8C90-0A33-4CEE-9AE5-C6A109614B16}" type="presParOf" srcId="{4069A776-F527-449F-95F7-C5110543D59D}" destId="{CDBC94A6-1624-44BE-94A4-5CF22533846B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86A2EB-C0A8-4D5D-880D-4CC887C996F6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x-none"/>
        </a:p>
      </dgm:t>
    </dgm:pt>
    <dgm:pt modelId="{DF434DF3-1D32-4E80-84B0-A37DE96B2976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Bancassurance</a:t>
          </a:r>
        </a:p>
        <a:p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Askari Bank Limited</a:t>
          </a:r>
        </a:p>
        <a:p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Silk Bank Limited</a:t>
          </a:r>
          <a:endParaRPr lang="x-none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EE8A5B-8C36-4CDA-AB23-EAADA748CC3E}" type="parTrans" cxnId="{4BFCA3F6-8E68-4110-AF59-59C8EA6297DE}">
      <dgm:prSet/>
      <dgm:spPr/>
      <dgm:t>
        <a:bodyPr/>
        <a:lstStyle/>
        <a:p>
          <a:endParaRPr lang="x-none"/>
        </a:p>
      </dgm:t>
    </dgm:pt>
    <dgm:pt modelId="{0484753B-73FB-4D6A-AEEA-BFDF30527ED5}" type="sibTrans" cxnId="{4BFCA3F6-8E68-4110-AF59-59C8EA6297DE}">
      <dgm:prSet/>
      <dgm:spPr/>
      <dgm:t>
        <a:bodyPr/>
        <a:lstStyle/>
        <a:p>
          <a:endParaRPr lang="x-none"/>
        </a:p>
      </dgm:t>
    </dgm:pt>
    <dgm:pt modelId="{148C7E55-4579-46A6-8A40-B198B7BC6F91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Reinsurance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Hanover Re</a:t>
          </a:r>
        </a:p>
        <a:p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Munich Re</a:t>
          </a:r>
          <a:endParaRPr lang="x-none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1D4F20-E955-4524-BEAD-9F654BFF369B}" type="parTrans" cxnId="{364BAA3D-95F4-462B-9FF0-A41AF13860F4}">
      <dgm:prSet/>
      <dgm:spPr/>
      <dgm:t>
        <a:bodyPr/>
        <a:lstStyle/>
        <a:p>
          <a:endParaRPr lang="x-none"/>
        </a:p>
      </dgm:t>
    </dgm:pt>
    <dgm:pt modelId="{E7C4421B-75F9-4B0C-96E9-264A4A082263}" type="sibTrans" cxnId="{364BAA3D-95F4-462B-9FF0-A41AF13860F4}">
      <dgm:prSet/>
      <dgm:spPr/>
      <dgm:t>
        <a:bodyPr/>
        <a:lstStyle/>
        <a:p>
          <a:endParaRPr lang="x-none"/>
        </a:p>
      </dgm:t>
    </dgm:pt>
    <dgm:pt modelId="{28ED2D87-08F2-4FA1-AF1D-41018608AB64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Corporate Clients</a:t>
          </a:r>
        </a:p>
        <a:p>
          <a:endParaRPr lang="en-US" sz="1800" dirty="0"/>
        </a:p>
        <a:p>
          <a:r>
            <a:rPr lang="en-US" sz="1800" dirty="0"/>
            <a:t>170+ Customers</a:t>
          </a:r>
        </a:p>
        <a:p>
          <a:r>
            <a:rPr lang="en-US" sz="1800" dirty="0"/>
            <a:t>242K+ Lives</a:t>
          </a:r>
          <a:endParaRPr lang="x-none" sz="1800" dirty="0"/>
        </a:p>
      </dgm:t>
    </dgm:pt>
    <dgm:pt modelId="{FAC11233-4077-4E76-AD87-F90D16FE5D7C}" type="parTrans" cxnId="{131C90AE-F15E-400E-891E-C07C051E4389}">
      <dgm:prSet/>
      <dgm:spPr/>
      <dgm:t>
        <a:bodyPr/>
        <a:lstStyle/>
        <a:p>
          <a:endParaRPr lang="x-none"/>
        </a:p>
      </dgm:t>
    </dgm:pt>
    <dgm:pt modelId="{7BB58CE3-E978-418B-83DB-B1BA39D938DE}" type="sibTrans" cxnId="{131C90AE-F15E-400E-891E-C07C051E4389}">
      <dgm:prSet/>
      <dgm:spPr/>
      <dgm:t>
        <a:bodyPr/>
        <a:lstStyle/>
        <a:p>
          <a:endParaRPr lang="x-none"/>
        </a:p>
      </dgm:t>
    </dgm:pt>
    <dgm:pt modelId="{A19FC60E-4492-4DAE-9E76-8B2F9B48B8C4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Individual Policy holders</a:t>
          </a:r>
        </a:p>
        <a:p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800">
              <a:latin typeface="Times New Roman" panose="02020603050405020304" pitchFamily="18" charset="0"/>
              <a:cs typeface="Times New Roman" panose="02020603050405020304" pitchFamily="18" charset="0"/>
            </a:rPr>
            <a:t>4400+ Lives</a:t>
          </a:r>
          <a:endParaRPr lang="x-none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FF64F6-EB18-4C9C-A58D-76D1A29769C3}" type="parTrans" cxnId="{1388E76C-7E9B-4000-AC92-3D79D5002C4F}">
      <dgm:prSet/>
      <dgm:spPr/>
      <dgm:t>
        <a:bodyPr/>
        <a:lstStyle/>
        <a:p>
          <a:endParaRPr lang="x-none"/>
        </a:p>
      </dgm:t>
    </dgm:pt>
    <dgm:pt modelId="{44BA8C94-9321-45E7-9458-21EA5995CDBB}" type="sibTrans" cxnId="{1388E76C-7E9B-4000-AC92-3D79D5002C4F}">
      <dgm:prSet/>
      <dgm:spPr/>
      <dgm:t>
        <a:bodyPr/>
        <a:lstStyle/>
        <a:p>
          <a:endParaRPr lang="x-none"/>
        </a:p>
      </dgm:t>
    </dgm:pt>
    <dgm:pt modelId="{1CDBDFCB-F6AD-4A29-94C2-BEEBA947E5EF}" type="pres">
      <dgm:prSet presAssocID="{2D86A2EB-C0A8-4D5D-880D-4CC887C996F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487226-3E54-4728-B452-C6CBBFFFFE76}" type="pres">
      <dgm:prSet presAssocID="{2D86A2EB-C0A8-4D5D-880D-4CC887C996F6}" presName="axisShape" presStyleLbl="bgShp" presStyleIdx="0" presStyleCnt="1"/>
      <dgm:spPr/>
    </dgm:pt>
    <dgm:pt modelId="{B141F60E-2CD7-4B08-A284-68C59334CF0D}" type="pres">
      <dgm:prSet presAssocID="{2D86A2EB-C0A8-4D5D-880D-4CC887C996F6}" presName="rect1" presStyleLbl="node1" presStyleIdx="0" presStyleCnt="4" custScaleX="100373" custScaleY="1015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53D2EB-D4F4-4AF8-B8F2-0D29BC899B48}" type="pres">
      <dgm:prSet presAssocID="{2D86A2EB-C0A8-4D5D-880D-4CC887C996F6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D128ED-077C-4F75-A597-F3A200B9EF2F}" type="pres">
      <dgm:prSet presAssocID="{2D86A2EB-C0A8-4D5D-880D-4CC887C996F6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AD3B8-E302-471A-AB8E-6422E5BC20C8}" type="pres">
      <dgm:prSet presAssocID="{2D86A2EB-C0A8-4D5D-880D-4CC887C996F6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88E76C-7E9B-4000-AC92-3D79D5002C4F}" srcId="{2D86A2EB-C0A8-4D5D-880D-4CC887C996F6}" destId="{A19FC60E-4492-4DAE-9E76-8B2F9B48B8C4}" srcOrd="3" destOrd="0" parTransId="{5DFF64F6-EB18-4C9C-A58D-76D1A29769C3}" sibTransId="{44BA8C94-9321-45E7-9458-21EA5995CDBB}"/>
    <dgm:cxn modelId="{19FDCF13-E99A-47EE-A1EB-6385738F32D6}" type="presOf" srcId="{DF434DF3-1D32-4E80-84B0-A37DE96B2976}" destId="{B141F60E-2CD7-4B08-A284-68C59334CF0D}" srcOrd="0" destOrd="0" presId="urn:microsoft.com/office/officeart/2005/8/layout/matrix2"/>
    <dgm:cxn modelId="{81978577-CC40-4DE7-960F-E0AB7946A053}" type="presOf" srcId="{28ED2D87-08F2-4FA1-AF1D-41018608AB64}" destId="{ADD128ED-077C-4F75-A597-F3A200B9EF2F}" srcOrd="0" destOrd="0" presId="urn:microsoft.com/office/officeart/2005/8/layout/matrix2"/>
    <dgm:cxn modelId="{4BFCA3F6-8E68-4110-AF59-59C8EA6297DE}" srcId="{2D86A2EB-C0A8-4D5D-880D-4CC887C996F6}" destId="{DF434DF3-1D32-4E80-84B0-A37DE96B2976}" srcOrd="0" destOrd="0" parTransId="{4EEE8A5B-8C36-4CDA-AB23-EAADA748CC3E}" sibTransId="{0484753B-73FB-4D6A-AEEA-BFDF30527ED5}"/>
    <dgm:cxn modelId="{C50E8A42-E5D6-4154-B94A-1C7FA5741C07}" type="presOf" srcId="{A19FC60E-4492-4DAE-9E76-8B2F9B48B8C4}" destId="{D1EAD3B8-E302-471A-AB8E-6422E5BC20C8}" srcOrd="0" destOrd="0" presId="urn:microsoft.com/office/officeart/2005/8/layout/matrix2"/>
    <dgm:cxn modelId="{131C90AE-F15E-400E-891E-C07C051E4389}" srcId="{2D86A2EB-C0A8-4D5D-880D-4CC887C996F6}" destId="{28ED2D87-08F2-4FA1-AF1D-41018608AB64}" srcOrd="2" destOrd="0" parTransId="{FAC11233-4077-4E76-AD87-F90D16FE5D7C}" sibTransId="{7BB58CE3-E978-418B-83DB-B1BA39D938DE}"/>
    <dgm:cxn modelId="{3F98A02D-E43B-4790-8053-A00A4D0E647F}" type="presOf" srcId="{148C7E55-4579-46A6-8A40-B198B7BC6F91}" destId="{4453D2EB-D4F4-4AF8-B8F2-0D29BC899B48}" srcOrd="0" destOrd="0" presId="urn:microsoft.com/office/officeart/2005/8/layout/matrix2"/>
    <dgm:cxn modelId="{364BAA3D-95F4-462B-9FF0-A41AF13860F4}" srcId="{2D86A2EB-C0A8-4D5D-880D-4CC887C996F6}" destId="{148C7E55-4579-46A6-8A40-B198B7BC6F91}" srcOrd="1" destOrd="0" parTransId="{0D1D4F20-E955-4524-BEAD-9F654BFF369B}" sibTransId="{E7C4421B-75F9-4B0C-96E9-264A4A082263}"/>
    <dgm:cxn modelId="{4429C2CB-05A2-407E-9762-B916EC6943B8}" type="presOf" srcId="{2D86A2EB-C0A8-4D5D-880D-4CC887C996F6}" destId="{1CDBDFCB-F6AD-4A29-94C2-BEEBA947E5EF}" srcOrd="0" destOrd="0" presId="urn:microsoft.com/office/officeart/2005/8/layout/matrix2"/>
    <dgm:cxn modelId="{FFC0D84C-C5D5-434D-AED7-C211A88EC749}" type="presParOf" srcId="{1CDBDFCB-F6AD-4A29-94C2-BEEBA947E5EF}" destId="{E9487226-3E54-4728-B452-C6CBBFFFFE76}" srcOrd="0" destOrd="0" presId="urn:microsoft.com/office/officeart/2005/8/layout/matrix2"/>
    <dgm:cxn modelId="{657DCCEA-31D0-45D2-BDDA-3270ED17FBFF}" type="presParOf" srcId="{1CDBDFCB-F6AD-4A29-94C2-BEEBA947E5EF}" destId="{B141F60E-2CD7-4B08-A284-68C59334CF0D}" srcOrd="1" destOrd="0" presId="urn:microsoft.com/office/officeart/2005/8/layout/matrix2"/>
    <dgm:cxn modelId="{D77F2413-DB2C-4B00-A6B1-69A17A22B54C}" type="presParOf" srcId="{1CDBDFCB-F6AD-4A29-94C2-BEEBA947E5EF}" destId="{4453D2EB-D4F4-4AF8-B8F2-0D29BC899B48}" srcOrd="2" destOrd="0" presId="urn:microsoft.com/office/officeart/2005/8/layout/matrix2"/>
    <dgm:cxn modelId="{45D9E577-D99D-4763-A262-422C11A88F41}" type="presParOf" srcId="{1CDBDFCB-F6AD-4A29-94C2-BEEBA947E5EF}" destId="{ADD128ED-077C-4F75-A597-F3A200B9EF2F}" srcOrd="3" destOrd="0" presId="urn:microsoft.com/office/officeart/2005/8/layout/matrix2"/>
    <dgm:cxn modelId="{C59E9CC2-0714-4B7B-9870-43A5FC9C6D31}" type="presParOf" srcId="{1CDBDFCB-F6AD-4A29-94C2-BEEBA947E5EF}" destId="{D1EAD3B8-E302-471A-AB8E-6422E5BC20C8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0CAF5-FEC8-4B1C-8A20-38C7B808C450}">
      <dsp:nvSpPr>
        <dsp:cNvPr id="0" name=""/>
        <dsp:cNvSpPr/>
      </dsp:nvSpPr>
      <dsp:spPr>
        <a:xfrm>
          <a:off x="687580" y="2928550"/>
          <a:ext cx="738732" cy="2171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9366" y="0"/>
              </a:lnTo>
              <a:lnTo>
                <a:pt x="369366" y="2171301"/>
              </a:lnTo>
              <a:lnTo>
                <a:pt x="738732" y="21713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x-none" sz="1800" kern="1200" dirty="0"/>
        </a:p>
      </dsp:txBody>
      <dsp:txXfrm>
        <a:off x="999608" y="3956862"/>
        <a:ext cx="114676" cy="114676"/>
      </dsp:txXfrm>
    </dsp:sp>
    <dsp:sp modelId="{954224F8-B205-474F-AFB3-76A477E2740C}">
      <dsp:nvSpPr>
        <dsp:cNvPr id="0" name=""/>
        <dsp:cNvSpPr/>
      </dsp:nvSpPr>
      <dsp:spPr>
        <a:xfrm>
          <a:off x="687580" y="2928550"/>
          <a:ext cx="752534" cy="661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6267" y="0"/>
              </a:lnTo>
              <a:lnTo>
                <a:pt x="376267" y="661154"/>
              </a:lnTo>
              <a:lnTo>
                <a:pt x="752534" y="661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x-none" sz="1800" kern="1200" dirty="0"/>
        </a:p>
      </dsp:txBody>
      <dsp:txXfrm>
        <a:off x="1038805" y="3234084"/>
        <a:ext cx="50085" cy="50085"/>
      </dsp:txXfrm>
    </dsp:sp>
    <dsp:sp modelId="{69A99108-57FD-4806-9F18-A7D2AFBC6C68}">
      <dsp:nvSpPr>
        <dsp:cNvPr id="0" name=""/>
        <dsp:cNvSpPr/>
      </dsp:nvSpPr>
      <dsp:spPr>
        <a:xfrm>
          <a:off x="687580" y="1777245"/>
          <a:ext cx="738732" cy="1151304"/>
        </a:xfrm>
        <a:custGeom>
          <a:avLst/>
          <a:gdLst/>
          <a:ahLst/>
          <a:cxnLst/>
          <a:rect l="0" t="0" r="0" b="0"/>
          <a:pathLst>
            <a:path>
              <a:moveTo>
                <a:pt x="0" y="1151304"/>
              </a:moveTo>
              <a:lnTo>
                <a:pt x="369366" y="1151304"/>
              </a:lnTo>
              <a:lnTo>
                <a:pt x="369366" y="0"/>
              </a:lnTo>
              <a:lnTo>
                <a:pt x="73873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x-none" sz="1800" kern="1200" dirty="0"/>
        </a:p>
      </dsp:txBody>
      <dsp:txXfrm>
        <a:off x="1022748" y="2318699"/>
        <a:ext cx="68396" cy="68396"/>
      </dsp:txXfrm>
    </dsp:sp>
    <dsp:sp modelId="{ABDC96F6-0E14-4BF3-98B6-8B6EB3384841}">
      <dsp:nvSpPr>
        <dsp:cNvPr id="0" name=""/>
        <dsp:cNvSpPr/>
      </dsp:nvSpPr>
      <dsp:spPr>
        <a:xfrm>
          <a:off x="687580" y="409317"/>
          <a:ext cx="738732" cy="2519232"/>
        </a:xfrm>
        <a:custGeom>
          <a:avLst/>
          <a:gdLst/>
          <a:ahLst/>
          <a:cxnLst/>
          <a:rect l="0" t="0" r="0" b="0"/>
          <a:pathLst>
            <a:path>
              <a:moveTo>
                <a:pt x="0" y="2519232"/>
              </a:moveTo>
              <a:lnTo>
                <a:pt x="369366" y="2519232"/>
              </a:lnTo>
              <a:lnTo>
                <a:pt x="369366" y="0"/>
              </a:lnTo>
              <a:lnTo>
                <a:pt x="73873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x-none" sz="1800" kern="1200" dirty="0"/>
        </a:p>
      </dsp:txBody>
      <dsp:txXfrm>
        <a:off x="991314" y="1603301"/>
        <a:ext cx="131265" cy="131265"/>
      </dsp:txXfrm>
    </dsp:sp>
    <dsp:sp modelId="{2006A2BA-F871-4D1F-8C18-74EED77E9075}">
      <dsp:nvSpPr>
        <dsp:cNvPr id="0" name=""/>
        <dsp:cNvSpPr/>
      </dsp:nvSpPr>
      <dsp:spPr>
        <a:xfrm rot="16200000">
          <a:off x="-2364806" y="2584759"/>
          <a:ext cx="5417193" cy="6875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Strategic and Operational Development</a:t>
          </a:r>
          <a:endParaRPr lang="x-none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2364806" y="2584759"/>
        <a:ext cx="5417193" cy="687580"/>
      </dsp:txXfrm>
    </dsp:sp>
    <dsp:sp modelId="{3DF73C01-011B-438C-BAA2-9D6CBA3F2338}">
      <dsp:nvSpPr>
        <dsp:cNvPr id="0" name=""/>
        <dsp:cNvSpPr/>
      </dsp:nvSpPr>
      <dsp:spPr>
        <a:xfrm>
          <a:off x="1426313" y="3854"/>
          <a:ext cx="9398722" cy="8109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2017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AWT acquired major shareholding  from East West Insurance</a:t>
          </a:r>
          <a:endParaRPr lang="x-none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26313" y="3854"/>
        <a:ext cx="9398722" cy="810925"/>
      </dsp:txXfrm>
    </dsp:sp>
    <dsp:sp modelId="{72E35823-866E-4621-A5CE-1A8477EF8A9B}">
      <dsp:nvSpPr>
        <dsp:cNvPr id="0" name=""/>
        <dsp:cNvSpPr/>
      </dsp:nvSpPr>
      <dsp:spPr>
        <a:xfrm>
          <a:off x="1426313" y="986675"/>
          <a:ext cx="9369224" cy="15811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2018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Change of Name from East West Life to Askari Life Assurance Co. Ltd.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Injection of Rs.500 million through Right Issue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Restructuring of  Management and Sales Force</a:t>
          </a:r>
        </a:p>
      </dsp:txBody>
      <dsp:txXfrm>
        <a:off x="1426313" y="986675"/>
        <a:ext cx="9369224" cy="1581139"/>
      </dsp:txXfrm>
    </dsp:sp>
    <dsp:sp modelId="{3224D114-CC7D-4EA4-999B-7CD4ED20243B}">
      <dsp:nvSpPr>
        <dsp:cNvPr id="0" name=""/>
        <dsp:cNvSpPr/>
      </dsp:nvSpPr>
      <dsp:spPr>
        <a:xfrm>
          <a:off x="1440115" y="2783942"/>
          <a:ext cx="9339725" cy="16115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2019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Branches restructuring and renovations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Introduction of new Universal Life Product and Bancassurance Agreement with Askari Bank Limited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Approval  and Start of Window Takaful Operations  </a:t>
          </a:r>
        </a:p>
      </dsp:txBody>
      <dsp:txXfrm>
        <a:off x="1440115" y="2783942"/>
        <a:ext cx="9339725" cy="1611523"/>
      </dsp:txXfrm>
    </dsp:sp>
    <dsp:sp modelId="{BD3AB6EF-917F-461A-A33D-3ED67DEFF507}">
      <dsp:nvSpPr>
        <dsp:cNvPr id="0" name=""/>
        <dsp:cNvSpPr/>
      </dsp:nvSpPr>
      <dsp:spPr>
        <a:xfrm>
          <a:off x="1426313" y="4523129"/>
          <a:ext cx="9339725" cy="11534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2020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Bancassurance Agreement with Silk Bank Limited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Offer Right Shares for Rs.400 million</a:t>
          </a:r>
        </a:p>
      </dsp:txBody>
      <dsp:txXfrm>
        <a:off x="1426313" y="4523129"/>
        <a:ext cx="9339725" cy="11534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FB4E4-59AC-4C7B-994C-7B48CDA78C45}">
      <dsp:nvSpPr>
        <dsp:cNvPr id="0" name=""/>
        <dsp:cNvSpPr/>
      </dsp:nvSpPr>
      <dsp:spPr>
        <a:xfrm>
          <a:off x="3058" y="116907"/>
          <a:ext cx="3726172" cy="14904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>
              <a:solidFill>
                <a:schemeClr val="tx1"/>
              </a:solidFill>
            </a:rPr>
            <a:t>Individual Life Product</a:t>
          </a:r>
        </a:p>
      </dsp:txBody>
      <dsp:txXfrm>
        <a:off x="748293" y="116907"/>
        <a:ext cx="2235703" cy="1490469"/>
      </dsp:txXfrm>
    </dsp:sp>
    <dsp:sp modelId="{CDBC94A6-1624-44BE-94A4-5CF22533846B}">
      <dsp:nvSpPr>
        <dsp:cNvPr id="0" name=""/>
        <dsp:cNvSpPr/>
      </dsp:nvSpPr>
      <dsp:spPr>
        <a:xfrm>
          <a:off x="3356613" y="116907"/>
          <a:ext cx="3726172" cy="14904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Universal Life Saving Plan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>
              <a:solidFill>
                <a:schemeClr val="accent6">
                  <a:lumMod val="60000"/>
                  <a:lumOff val="40000"/>
                </a:schemeClr>
              </a:solidFill>
            </a:rPr>
            <a:t>Conventional and Takaful Plans</a:t>
          </a:r>
          <a:endParaRPr lang="x-none" sz="2100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4101848" y="116907"/>
        <a:ext cx="2235703" cy="1490469"/>
      </dsp:txXfrm>
    </dsp:sp>
    <dsp:sp modelId="{24B94207-6E74-428E-BC58-32A98D9F47DD}">
      <dsp:nvSpPr>
        <dsp:cNvPr id="0" name=""/>
        <dsp:cNvSpPr/>
      </dsp:nvSpPr>
      <dsp:spPr>
        <a:xfrm>
          <a:off x="6710169" y="116907"/>
          <a:ext cx="3726172" cy="14904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Term Life Protection Plan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>
              <a:solidFill>
                <a:schemeClr val="accent6">
                  <a:lumMod val="60000"/>
                  <a:lumOff val="40000"/>
                </a:schemeClr>
              </a:solidFill>
            </a:rPr>
            <a:t>Conventional Plan</a:t>
          </a:r>
          <a:endParaRPr lang="x-none" sz="2100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7455404" y="116907"/>
        <a:ext cx="2235703" cy="14904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FB4E4-59AC-4C7B-994C-7B48CDA78C45}">
      <dsp:nvSpPr>
        <dsp:cNvPr id="0" name=""/>
        <dsp:cNvSpPr/>
      </dsp:nvSpPr>
      <dsp:spPr>
        <a:xfrm>
          <a:off x="7141" y="0"/>
          <a:ext cx="4269262" cy="15019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>
              <a:solidFill>
                <a:schemeClr val="tx1"/>
              </a:solidFill>
            </a:rPr>
            <a:t>Corporate Employee Benefit Product</a:t>
          </a:r>
          <a:endParaRPr lang="x-none" sz="2100" b="1" kern="1200" dirty="0">
            <a:solidFill>
              <a:schemeClr val="tx1"/>
            </a:solidFill>
          </a:endParaRPr>
        </a:p>
      </dsp:txBody>
      <dsp:txXfrm>
        <a:off x="758098" y="0"/>
        <a:ext cx="2767348" cy="1501914"/>
      </dsp:txXfrm>
    </dsp:sp>
    <dsp:sp modelId="{CDBC94A6-1624-44BE-94A4-5CF22533846B}">
      <dsp:nvSpPr>
        <dsp:cNvPr id="0" name=""/>
        <dsp:cNvSpPr/>
      </dsp:nvSpPr>
      <dsp:spPr>
        <a:xfrm>
          <a:off x="3849478" y="0"/>
          <a:ext cx="4269262" cy="15019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Group Life Protection Plan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>
              <a:solidFill>
                <a:schemeClr val="accent6">
                  <a:lumMod val="60000"/>
                  <a:lumOff val="40000"/>
                </a:schemeClr>
              </a:solidFill>
            </a:rPr>
            <a:t>Conventional and Takaful Plan</a:t>
          </a:r>
          <a:endParaRPr lang="x-none" sz="2100" kern="1200" dirty="0"/>
        </a:p>
      </dsp:txBody>
      <dsp:txXfrm>
        <a:off x="4600435" y="0"/>
        <a:ext cx="2767348" cy="15019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3BC484-0B8C-4870-A63D-F054FD63564B}" type="datetimeFigureOut">
              <a:rPr lang="en-US" smtClean="0"/>
              <a:t>10/12/2020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67B320-D2B6-4D72-8BFE-A9E029220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5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67B320-D2B6-4D72-8BFE-A9E029220E0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35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67B320-D2B6-4D72-8BFE-A9E029220E0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84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E82A-2528-48E4-8C0D-A0F1CD25F2BA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173788"/>
            <a:ext cx="2844059" cy="365125"/>
          </a:xfrm>
        </p:spPr>
        <p:txBody>
          <a:bodyPr/>
          <a:lstStyle>
            <a:lvl1pPr>
              <a:defRPr sz="1300" b="1">
                <a:latin typeface="Georgia" panose="02040502050405020303" pitchFamily="18" charset="0"/>
              </a:defRPr>
            </a:lvl1pPr>
          </a:lstStyle>
          <a:p>
            <a:fld id="{3ABBB82C-CD3B-4439-918D-BC36575B86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127A6-9843-41A5-9C75-80545F40FDB5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34E8-324D-42E7-8976-BE088A57EB97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BA1E-7578-4D7F-855A-5B496BCE342D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218237"/>
            <a:ext cx="2844059" cy="365125"/>
          </a:xfrm>
        </p:spPr>
        <p:txBody>
          <a:bodyPr/>
          <a:lstStyle>
            <a:lvl1pPr>
              <a:defRPr sz="1300" b="1">
                <a:latin typeface="Georgia" panose="02040502050405020303" pitchFamily="18" charset="0"/>
              </a:defRPr>
            </a:lvl1pPr>
          </a:lstStyle>
          <a:p>
            <a:fld id="{3ABBB82C-CD3B-4439-918D-BC36575B86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8EDB-1550-4A89-B518-1B1591433D01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2F41-6359-453D-A709-9D0C1C94973D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C1D7-BE24-4E1B-8BA5-AEDE6812F3B5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1AE2-735A-4887-B18F-ADCF84FC2C42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9685-3023-4DB4-BD13-F6B29BE82F81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C15A-FE3F-4553-A0E2-BF1EFF57A70E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AC25-30DE-45F3-9171-C80AD5B879D5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0B4B5-0733-42B6-B183-73B2991291BE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BB82C-CD3B-4439-918D-BC36575B86C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gency Products Slide0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524" y="893"/>
            <a:ext cx="12185776" cy="68562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2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2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2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2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2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2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2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2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2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emf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ency Products Slide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85776" cy="685621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428FE31A-26AA-49E6-9180-FF633E36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Content Placeholder 7">
            <a:extLst>
              <a:ext uri="{FF2B5EF4-FFF2-40B4-BE49-F238E27FC236}">
                <a16:creationId xmlns="" xmlns:a16="http://schemas.microsoft.com/office/drawing/2014/main" id="{C97E5D2D-C8D1-4A52-BC13-6CE62E5476E1}"/>
              </a:ext>
            </a:extLst>
          </p:cNvPr>
          <p:cNvSpPr txBox="1">
            <a:spLocks/>
          </p:cNvSpPr>
          <p:nvPr/>
        </p:nvSpPr>
        <p:spPr>
          <a:xfrm>
            <a:off x="3786343" y="4419600"/>
            <a:ext cx="7848600" cy="51911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Briefing Session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7"/>
          <p:cNvSpPr txBox="1">
            <a:spLocks/>
          </p:cNvSpPr>
          <p:nvPr/>
        </p:nvSpPr>
        <p:spPr>
          <a:xfrm>
            <a:off x="1446212" y="14287"/>
            <a:ext cx="7517713" cy="609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Z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Financial Highlights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01FEF8B-346E-465B-B772-86BDEF99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F540D0A-4A0C-428F-8DCE-759B0B110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11" y="844550"/>
            <a:ext cx="8966309" cy="555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3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7"/>
          <p:cNvSpPr txBox="1">
            <a:spLocks/>
          </p:cNvSpPr>
          <p:nvPr/>
        </p:nvSpPr>
        <p:spPr>
          <a:xfrm>
            <a:off x="760412" y="609600"/>
            <a:ext cx="10058400" cy="609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20000"/>
              </a:spcBef>
            </a:pPr>
            <a:endParaRPr lang="en-ZA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01FEF8B-346E-465B-B772-86BDEF99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="" xmlns:a16="http://schemas.microsoft.com/office/drawing/2014/main" id="{B2EF7936-B6E2-413E-A275-E9BA0C4340D6}"/>
              </a:ext>
            </a:extLst>
          </p:cNvPr>
          <p:cNvSpPr txBox="1">
            <a:spLocks/>
          </p:cNvSpPr>
          <p:nvPr/>
        </p:nvSpPr>
        <p:spPr>
          <a:xfrm>
            <a:off x="1713706" y="609600"/>
            <a:ext cx="8151812" cy="609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Z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Premium Analysis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6BC1217-4863-4C71-82FA-1293C54A1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68" y="1752600"/>
            <a:ext cx="3822782" cy="2743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284970B-DFFF-4FCB-8A6A-C95E29BCDA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038" y="1785425"/>
            <a:ext cx="3822782" cy="27495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1721560B-F759-479D-A0CE-B9CEC2DD8C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3308" y="1795625"/>
            <a:ext cx="3817438" cy="273936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94E2401D-905D-494E-8314-16B6E77ED0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3707" y="4850594"/>
            <a:ext cx="7031754" cy="132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32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7"/>
          <p:cNvSpPr txBox="1">
            <a:spLocks/>
          </p:cNvSpPr>
          <p:nvPr/>
        </p:nvSpPr>
        <p:spPr>
          <a:xfrm>
            <a:off x="0" y="609600"/>
            <a:ext cx="11199972" cy="609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Z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Business Alliance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01FEF8B-346E-465B-B772-86BDEF99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05626795-F94B-42FE-8185-9289483658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60615"/>
              </p:ext>
            </p:extLst>
          </p:nvPr>
        </p:nvGraphicFramePr>
        <p:xfrm>
          <a:off x="1903412" y="1371601"/>
          <a:ext cx="8001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50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7"/>
          <p:cNvSpPr txBox="1">
            <a:spLocks/>
          </p:cNvSpPr>
          <p:nvPr/>
        </p:nvSpPr>
        <p:spPr>
          <a:xfrm>
            <a:off x="1827212" y="340183"/>
            <a:ext cx="7924960" cy="609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Z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Future Outlook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01FEF8B-346E-465B-B772-86BDEF99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16B06583-7738-463F-85D8-0A70AB5875CC}"/>
              </a:ext>
            </a:extLst>
          </p:cNvPr>
          <p:cNvGrpSpPr/>
          <p:nvPr/>
        </p:nvGrpSpPr>
        <p:grpSpPr>
          <a:xfrm>
            <a:off x="1370012" y="1299762"/>
            <a:ext cx="7702514" cy="5388128"/>
            <a:chOff x="493600" y="1412114"/>
            <a:chExt cx="5835620" cy="2169426"/>
          </a:xfrm>
        </p:grpSpPr>
        <p:sp>
          <p:nvSpPr>
            <p:cNvPr id="14" name="Freeform 6">
              <a:extLst>
                <a:ext uri="{FF2B5EF4-FFF2-40B4-BE49-F238E27FC236}">
                  <a16:creationId xmlns="" xmlns:a16="http://schemas.microsoft.com/office/drawing/2014/main" id="{DF297994-BFAA-4322-B110-3F256305CFDF}"/>
                </a:ext>
              </a:extLst>
            </p:cNvPr>
            <p:cNvSpPr/>
            <p:nvPr/>
          </p:nvSpPr>
          <p:spPr>
            <a:xfrm>
              <a:off x="2745111" y="1471718"/>
              <a:ext cx="3560443" cy="970125"/>
            </a:xfrm>
            <a:custGeom>
              <a:avLst/>
              <a:gdLst>
                <a:gd name="connsiteX0" fmla="*/ 0 w 5029200"/>
                <a:gd name="connsiteY0" fmla="*/ 131567 h 1052534"/>
                <a:gd name="connsiteX1" fmla="*/ 4502933 w 5029200"/>
                <a:gd name="connsiteY1" fmla="*/ 131567 h 1052534"/>
                <a:gd name="connsiteX2" fmla="*/ 4502933 w 5029200"/>
                <a:gd name="connsiteY2" fmla="*/ 0 h 1052534"/>
                <a:gd name="connsiteX3" fmla="*/ 5029200 w 5029200"/>
                <a:gd name="connsiteY3" fmla="*/ 526267 h 1052534"/>
                <a:gd name="connsiteX4" fmla="*/ 4502933 w 5029200"/>
                <a:gd name="connsiteY4" fmla="*/ 1052534 h 1052534"/>
                <a:gd name="connsiteX5" fmla="*/ 4502933 w 5029200"/>
                <a:gd name="connsiteY5" fmla="*/ 920967 h 1052534"/>
                <a:gd name="connsiteX6" fmla="*/ 0 w 5029200"/>
                <a:gd name="connsiteY6" fmla="*/ 920967 h 1052534"/>
                <a:gd name="connsiteX7" fmla="*/ 0 w 5029200"/>
                <a:gd name="connsiteY7" fmla="*/ 131567 h 105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29200" h="1052534">
                  <a:moveTo>
                    <a:pt x="0" y="131567"/>
                  </a:moveTo>
                  <a:lnTo>
                    <a:pt x="4502933" y="131567"/>
                  </a:lnTo>
                  <a:lnTo>
                    <a:pt x="4502933" y="0"/>
                  </a:lnTo>
                  <a:lnTo>
                    <a:pt x="5029200" y="526267"/>
                  </a:lnTo>
                  <a:lnTo>
                    <a:pt x="4502933" y="1052534"/>
                  </a:lnTo>
                  <a:lnTo>
                    <a:pt x="4502933" y="920967"/>
                  </a:lnTo>
                  <a:lnTo>
                    <a:pt x="0" y="920967"/>
                  </a:lnTo>
                  <a:lnTo>
                    <a:pt x="0" y="131567"/>
                  </a:lnTo>
                  <a:close/>
                </a:path>
              </a:pathLst>
            </a:custGeom>
            <a:solidFill>
              <a:schemeClr val="accent3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139187" rIns="402320" bIns="139187" numCol="1" spcCol="1270" anchor="t" anchorCtr="0">
              <a:noAutofit/>
            </a:bodyPr>
            <a:lstStyle/>
            <a:p>
              <a:pPr marL="114300" lvl="1" indent="-114300" defTabSz="533400"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defTabSz="5334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Economic conditions</a:t>
              </a:r>
            </a:p>
            <a:p>
              <a:pPr marL="114300" lvl="1" indent="-114300" defTabSz="5334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Regulatory Compliance ( AML &amp; CFT).</a:t>
              </a:r>
            </a:p>
            <a:p>
              <a:pPr marL="114300" lvl="1" indent="-114300" defTabSz="5334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Covid</a:t>
              </a:r>
              <a:r>
                <a: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19</a:t>
              </a:r>
            </a:p>
            <a:p>
              <a:pPr marL="114300" lvl="1" indent="-114300" defTabSz="5334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Taxation on Saving Products</a:t>
              </a:r>
            </a:p>
            <a:p>
              <a:pPr marL="114300" lvl="1" indent="-114300" defTabSz="5334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Lack of Awareness about insurance products</a:t>
              </a:r>
              <a:endParaRPr lang="en-US" sz="1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="" xmlns:a16="http://schemas.microsoft.com/office/drawing/2014/main" id="{79B875EC-BAE1-415C-B314-F7969DCE67DF}"/>
                </a:ext>
              </a:extLst>
            </p:cNvPr>
            <p:cNvSpPr/>
            <p:nvPr/>
          </p:nvSpPr>
          <p:spPr>
            <a:xfrm>
              <a:off x="493600" y="1412114"/>
              <a:ext cx="1950719" cy="1018874"/>
            </a:xfrm>
            <a:custGeom>
              <a:avLst/>
              <a:gdLst>
                <a:gd name="connsiteX0" fmla="*/ 0 w 3352800"/>
                <a:gd name="connsiteY0" fmla="*/ 175426 h 1052534"/>
                <a:gd name="connsiteX1" fmla="*/ 175426 w 3352800"/>
                <a:gd name="connsiteY1" fmla="*/ 0 h 1052534"/>
                <a:gd name="connsiteX2" fmla="*/ 3177374 w 3352800"/>
                <a:gd name="connsiteY2" fmla="*/ 0 h 1052534"/>
                <a:gd name="connsiteX3" fmla="*/ 3352800 w 3352800"/>
                <a:gd name="connsiteY3" fmla="*/ 175426 h 1052534"/>
                <a:gd name="connsiteX4" fmla="*/ 3352800 w 3352800"/>
                <a:gd name="connsiteY4" fmla="*/ 877108 h 1052534"/>
                <a:gd name="connsiteX5" fmla="*/ 3177374 w 3352800"/>
                <a:gd name="connsiteY5" fmla="*/ 1052534 h 1052534"/>
                <a:gd name="connsiteX6" fmla="*/ 175426 w 3352800"/>
                <a:gd name="connsiteY6" fmla="*/ 1052534 h 1052534"/>
                <a:gd name="connsiteX7" fmla="*/ 0 w 3352800"/>
                <a:gd name="connsiteY7" fmla="*/ 877108 h 1052534"/>
                <a:gd name="connsiteX8" fmla="*/ 0 w 3352800"/>
                <a:gd name="connsiteY8" fmla="*/ 175426 h 105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2800" h="1052534">
                  <a:moveTo>
                    <a:pt x="0" y="175426"/>
                  </a:moveTo>
                  <a:cubicBezTo>
                    <a:pt x="0" y="78541"/>
                    <a:pt x="78541" y="0"/>
                    <a:pt x="175426" y="0"/>
                  </a:cubicBezTo>
                  <a:lnTo>
                    <a:pt x="3177374" y="0"/>
                  </a:lnTo>
                  <a:cubicBezTo>
                    <a:pt x="3274259" y="0"/>
                    <a:pt x="3352800" y="78541"/>
                    <a:pt x="3352800" y="175426"/>
                  </a:cubicBezTo>
                  <a:lnTo>
                    <a:pt x="3352800" y="877108"/>
                  </a:lnTo>
                  <a:cubicBezTo>
                    <a:pt x="3352800" y="973993"/>
                    <a:pt x="3274259" y="1052534"/>
                    <a:pt x="3177374" y="1052534"/>
                  </a:cubicBezTo>
                  <a:lnTo>
                    <a:pt x="175426" y="1052534"/>
                  </a:lnTo>
                  <a:cubicBezTo>
                    <a:pt x="78541" y="1052534"/>
                    <a:pt x="0" y="973993"/>
                    <a:pt x="0" y="877108"/>
                  </a:cubicBezTo>
                  <a:lnTo>
                    <a:pt x="0" y="175426"/>
                  </a:lnTo>
                  <a:close/>
                </a:path>
              </a:pathLst>
            </a:custGeom>
            <a:solidFill>
              <a:srgbClr val="822C7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970" tIns="125675" rIns="199970" bIns="125675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Challenges</a:t>
              </a:r>
            </a:p>
          </p:txBody>
        </p:sp>
        <p:sp>
          <p:nvSpPr>
            <p:cNvPr id="16" name="Freeform 8">
              <a:extLst>
                <a:ext uri="{FF2B5EF4-FFF2-40B4-BE49-F238E27FC236}">
                  <a16:creationId xmlns="" xmlns:a16="http://schemas.microsoft.com/office/drawing/2014/main" id="{E3FEE75F-D4EE-4050-BF07-7BECBC75224E}"/>
                </a:ext>
              </a:extLst>
            </p:cNvPr>
            <p:cNvSpPr/>
            <p:nvPr/>
          </p:nvSpPr>
          <p:spPr>
            <a:xfrm>
              <a:off x="2768777" y="2548794"/>
              <a:ext cx="3560443" cy="964269"/>
            </a:xfrm>
            <a:custGeom>
              <a:avLst/>
              <a:gdLst>
                <a:gd name="connsiteX0" fmla="*/ 0 w 5029200"/>
                <a:gd name="connsiteY0" fmla="*/ 131567 h 1052534"/>
                <a:gd name="connsiteX1" fmla="*/ 4502933 w 5029200"/>
                <a:gd name="connsiteY1" fmla="*/ 131567 h 1052534"/>
                <a:gd name="connsiteX2" fmla="*/ 4502933 w 5029200"/>
                <a:gd name="connsiteY2" fmla="*/ 0 h 1052534"/>
                <a:gd name="connsiteX3" fmla="*/ 5029200 w 5029200"/>
                <a:gd name="connsiteY3" fmla="*/ 526267 h 1052534"/>
                <a:gd name="connsiteX4" fmla="*/ 4502933 w 5029200"/>
                <a:gd name="connsiteY4" fmla="*/ 1052534 h 1052534"/>
                <a:gd name="connsiteX5" fmla="*/ 4502933 w 5029200"/>
                <a:gd name="connsiteY5" fmla="*/ 920967 h 1052534"/>
                <a:gd name="connsiteX6" fmla="*/ 0 w 5029200"/>
                <a:gd name="connsiteY6" fmla="*/ 920967 h 1052534"/>
                <a:gd name="connsiteX7" fmla="*/ 0 w 5029200"/>
                <a:gd name="connsiteY7" fmla="*/ 131567 h 105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29200" h="1052534">
                  <a:moveTo>
                    <a:pt x="0" y="131567"/>
                  </a:moveTo>
                  <a:lnTo>
                    <a:pt x="4502933" y="131567"/>
                  </a:lnTo>
                  <a:lnTo>
                    <a:pt x="4502933" y="0"/>
                  </a:lnTo>
                  <a:lnTo>
                    <a:pt x="5029200" y="526267"/>
                  </a:lnTo>
                  <a:lnTo>
                    <a:pt x="4502933" y="1052534"/>
                  </a:lnTo>
                  <a:lnTo>
                    <a:pt x="4502933" y="920967"/>
                  </a:lnTo>
                  <a:lnTo>
                    <a:pt x="0" y="920967"/>
                  </a:lnTo>
                  <a:lnTo>
                    <a:pt x="0" y="131567"/>
                  </a:lnTo>
                  <a:close/>
                </a:path>
              </a:pathLst>
            </a:custGeom>
            <a:solidFill>
              <a:schemeClr val="accent3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139187" rIns="402320" bIns="139187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Add e</a:t>
              </a:r>
              <a:r>
                <a:rPr lang="en-US" sz="14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ffective and trained Sales Force/Channel</a:t>
              </a:r>
            </a:p>
            <a:p>
              <a:pPr marL="114300" lvl="1" indent="-114300" algn="l" defTabSz="5334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Innovative Product</a:t>
              </a:r>
            </a:p>
            <a:p>
              <a:pPr marL="114300" lvl="1" indent="-114300" algn="l" defTabSz="5334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Technology driven business operations</a:t>
              </a:r>
            </a:p>
            <a:p>
              <a:pPr marL="114300" lvl="1" indent="-114300" algn="l" defTabSz="5334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Target the unapproached segment </a:t>
              </a:r>
              <a:endParaRPr lang="en-US" sz="1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="" xmlns:a16="http://schemas.microsoft.com/office/drawing/2014/main" id="{2129801D-BDF7-450A-BEF7-8A50A064D5D9}"/>
                </a:ext>
              </a:extLst>
            </p:cNvPr>
            <p:cNvSpPr/>
            <p:nvPr/>
          </p:nvSpPr>
          <p:spPr>
            <a:xfrm>
              <a:off x="493600" y="2617271"/>
              <a:ext cx="1950719" cy="964269"/>
            </a:xfrm>
            <a:custGeom>
              <a:avLst/>
              <a:gdLst>
                <a:gd name="connsiteX0" fmla="*/ 0 w 3352800"/>
                <a:gd name="connsiteY0" fmla="*/ 175426 h 1052534"/>
                <a:gd name="connsiteX1" fmla="*/ 175426 w 3352800"/>
                <a:gd name="connsiteY1" fmla="*/ 0 h 1052534"/>
                <a:gd name="connsiteX2" fmla="*/ 3177374 w 3352800"/>
                <a:gd name="connsiteY2" fmla="*/ 0 h 1052534"/>
                <a:gd name="connsiteX3" fmla="*/ 3352800 w 3352800"/>
                <a:gd name="connsiteY3" fmla="*/ 175426 h 1052534"/>
                <a:gd name="connsiteX4" fmla="*/ 3352800 w 3352800"/>
                <a:gd name="connsiteY4" fmla="*/ 877108 h 1052534"/>
                <a:gd name="connsiteX5" fmla="*/ 3177374 w 3352800"/>
                <a:gd name="connsiteY5" fmla="*/ 1052534 h 1052534"/>
                <a:gd name="connsiteX6" fmla="*/ 175426 w 3352800"/>
                <a:gd name="connsiteY6" fmla="*/ 1052534 h 1052534"/>
                <a:gd name="connsiteX7" fmla="*/ 0 w 3352800"/>
                <a:gd name="connsiteY7" fmla="*/ 877108 h 1052534"/>
                <a:gd name="connsiteX8" fmla="*/ 0 w 3352800"/>
                <a:gd name="connsiteY8" fmla="*/ 175426 h 1052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2800" h="1052534">
                  <a:moveTo>
                    <a:pt x="0" y="175426"/>
                  </a:moveTo>
                  <a:cubicBezTo>
                    <a:pt x="0" y="78541"/>
                    <a:pt x="78541" y="0"/>
                    <a:pt x="175426" y="0"/>
                  </a:cubicBezTo>
                  <a:lnTo>
                    <a:pt x="3177374" y="0"/>
                  </a:lnTo>
                  <a:cubicBezTo>
                    <a:pt x="3274259" y="0"/>
                    <a:pt x="3352800" y="78541"/>
                    <a:pt x="3352800" y="175426"/>
                  </a:cubicBezTo>
                  <a:lnTo>
                    <a:pt x="3352800" y="877108"/>
                  </a:lnTo>
                  <a:cubicBezTo>
                    <a:pt x="3352800" y="973993"/>
                    <a:pt x="3274259" y="1052534"/>
                    <a:pt x="3177374" y="1052534"/>
                  </a:cubicBezTo>
                  <a:lnTo>
                    <a:pt x="175426" y="1052534"/>
                  </a:lnTo>
                  <a:cubicBezTo>
                    <a:pt x="78541" y="1052534"/>
                    <a:pt x="0" y="973993"/>
                    <a:pt x="0" y="877108"/>
                  </a:cubicBezTo>
                  <a:lnTo>
                    <a:pt x="0" y="175426"/>
                  </a:lnTo>
                  <a:close/>
                </a:path>
              </a:pathLst>
            </a:custGeom>
            <a:solidFill>
              <a:srgbClr val="822C7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970" tIns="125675" rIns="199970" bIns="125675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Strategy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324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7"/>
          <p:cNvSpPr txBox="1">
            <a:spLocks/>
          </p:cNvSpPr>
          <p:nvPr/>
        </p:nvSpPr>
        <p:spPr>
          <a:xfrm>
            <a:off x="1903412" y="3124200"/>
            <a:ext cx="7924960" cy="609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Z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Question and Answer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01FEF8B-346E-465B-B772-86BDEF99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6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7"/>
          <p:cNvSpPr txBox="1">
            <a:spLocks/>
          </p:cNvSpPr>
          <p:nvPr/>
        </p:nvSpPr>
        <p:spPr>
          <a:xfrm>
            <a:off x="3751262" y="2590800"/>
            <a:ext cx="4686300" cy="609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Z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01FEF8B-346E-465B-B772-86BDEF99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1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B437AD8-9FED-4E2C-A0C0-361E1D65C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6891" y="6248400"/>
            <a:ext cx="1162492" cy="365125"/>
          </a:xfrm>
        </p:spPr>
        <p:txBody>
          <a:bodyPr/>
          <a:lstStyle/>
          <a:p>
            <a:fld id="{3ABBB82C-CD3B-4439-918D-BC36575B86C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2">
            <a:extLst>
              <a:ext uri="{FF2B5EF4-FFF2-40B4-BE49-F238E27FC236}">
                <a16:creationId xmlns="" xmlns:a16="http://schemas.microsoft.com/office/drawing/2014/main" id="{E7495816-C256-42D0-A783-573266842B01}"/>
              </a:ext>
            </a:extLst>
          </p:cNvPr>
          <p:cNvSpPr txBox="1">
            <a:spLocks/>
          </p:cNvSpPr>
          <p:nvPr/>
        </p:nvSpPr>
        <p:spPr>
          <a:xfrm>
            <a:off x="3656012" y="366932"/>
            <a:ext cx="6125029" cy="555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of Contents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26AAF91-82B1-4A44-A6F6-81AFDED8A4E7}"/>
              </a:ext>
            </a:extLst>
          </p:cNvPr>
          <p:cNvSpPr/>
          <p:nvPr/>
        </p:nvSpPr>
        <p:spPr>
          <a:xfrm>
            <a:off x="912812" y="935306"/>
            <a:ext cx="8458200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	</a:t>
            </a: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Company Brief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Strategic and Operational Developments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Governance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Management of the Company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Shareholding Structure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Product Briefcase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Product Innovation and Digitalization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Highlights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Premium </a:t>
            </a: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Alliance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Future Outlook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Q &amp; A</a:t>
            </a:r>
          </a:p>
        </p:txBody>
      </p:sp>
    </p:spTree>
    <p:extLst>
      <p:ext uri="{BB962C8B-B14F-4D97-AF65-F5344CB8AC3E}">
        <p14:creationId xmlns:p14="http://schemas.microsoft.com/office/powerpoint/2010/main" val="107226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7"/>
          <p:cNvSpPr txBox="1">
            <a:spLocks/>
          </p:cNvSpPr>
          <p:nvPr/>
        </p:nvSpPr>
        <p:spPr>
          <a:xfrm>
            <a:off x="2894012" y="319087"/>
            <a:ext cx="5963990" cy="609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Z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Company Overview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01FEF8B-346E-465B-B772-86BDEF99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="" xmlns:a16="http://schemas.microsoft.com/office/drawing/2014/main" id="{679ED844-4E27-4967-9F55-0865B7B11756}"/>
              </a:ext>
            </a:extLst>
          </p:cNvPr>
          <p:cNvSpPr txBox="1">
            <a:spLocks/>
          </p:cNvSpPr>
          <p:nvPr/>
        </p:nvSpPr>
        <p:spPr>
          <a:xfrm>
            <a:off x="630127" y="1295400"/>
            <a:ext cx="9951720" cy="541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2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2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2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2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2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2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2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2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2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2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Askari Life Assurance Co. Ltd, is part of one of the leading conglomerates in Pakistan, Army Welfare Trust (AWT).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AWT acquired the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shareholding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Askari Life in 2018 from East West Insurance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Limited. AWT currently holds 54.54% of the shareholding. </a:t>
            </a:r>
            <a:endParaRPr lang="en-US" sz="2200" b="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2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Currently the authorized capital of Askari Life is Rs. 2 billion, out of which Rs. 1.10 billion is paid-up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offer diversified product range including conventional and takaful products; savings and protection plan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channels include Sales Force, Bancassurance and Group marketing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Insurer Financial Strength rating of A- (Outlook: Stable) by PACRA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Askari Life is reinsured by leading Reinsurers in the market (Munich Re and Hannover Re)</a:t>
            </a:r>
          </a:p>
        </p:txBody>
      </p:sp>
    </p:spTree>
    <p:extLst>
      <p:ext uri="{BB962C8B-B14F-4D97-AF65-F5344CB8AC3E}">
        <p14:creationId xmlns:p14="http://schemas.microsoft.com/office/powerpoint/2010/main" val="377498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7"/>
          <p:cNvSpPr txBox="1">
            <a:spLocks/>
          </p:cNvSpPr>
          <p:nvPr/>
        </p:nvSpPr>
        <p:spPr>
          <a:xfrm>
            <a:off x="466669" y="-23813"/>
            <a:ext cx="10036285" cy="609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Z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Strategic and Operational Development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01FEF8B-346E-465B-B772-86BDEF99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6412" y="6173788"/>
            <a:ext cx="912972" cy="365125"/>
          </a:xfrm>
        </p:spPr>
        <p:txBody>
          <a:bodyPr/>
          <a:lstStyle/>
          <a:p>
            <a:fld id="{3ABBB82C-CD3B-4439-918D-BC36575B86C3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3ACAD135-1454-4B73-A5B2-6F8A29ED39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278479"/>
              </p:ext>
            </p:extLst>
          </p:nvPr>
        </p:nvGraphicFramePr>
        <p:xfrm>
          <a:off x="466668" y="858485"/>
          <a:ext cx="11112716" cy="5680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215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7"/>
          <p:cNvSpPr txBox="1">
            <a:spLocks/>
          </p:cNvSpPr>
          <p:nvPr/>
        </p:nvSpPr>
        <p:spPr>
          <a:xfrm>
            <a:off x="582898" y="337844"/>
            <a:ext cx="9296560" cy="609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Z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Company Governance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01FEF8B-346E-465B-B772-86BDEF99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1ACB8E0-C3AC-4C51-ADBA-C0D0B75E4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612" y="1607912"/>
            <a:ext cx="6477000" cy="456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43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7"/>
          <p:cNvSpPr txBox="1">
            <a:spLocks/>
          </p:cNvSpPr>
          <p:nvPr/>
        </p:nvSpPr>
        <p:spPr>
          <a:xfrm>
            <a:off x="0" y="609600"/>
            <a:ext cx="11199972" cy="609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Z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Company Management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01FEF8B-346E-465B-B772-86BDEF99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E6F1289-2490-4180-B257-C74F6AECD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612" y="1676400"/>
            <a:ext cx="6781799" cy="433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97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7"/>
          <p:cNvSpPr txBox="1">
            <a:spLocks/>
          </p:cNvSpPr>
          <p:nvPr/>
        </p:nvSpPr>
        <p:spPr>
          <a:xfrm>
            <a:off x="0" y="609600"/>
            <a:ext cx="11199972" cy="762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Z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Shareholding Structure (Audited) as at Dec 31, 2019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01FEF8B-346E-465B-B772-86BDEF99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A51FDAB5-C40B-4CC1-9638-3FEFB611D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12" y="1547165"/>
            <a:ext cx="9296400" cy="4997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69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7"/>
          <p:cNvSpPr txBox="1">
            <a:spLocks/>
          </p:cNvSpPr>
          <p:nvPr/>
        </p:nvSpPr>
        <p:spPr>
          <a:xfrm>
            <a:off x="0" y="609600"/>
            <a:ext cx="11199972" cy="609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Z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Product Briefcase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01FEF8B-346E-465B-B772-86BDEF99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934627F-60CD-4E51-893C-A9C5735F8649}"/>
              </a:ext>
            </a:extLst>
          </p:cNvPr>
          <p:cNvSpPr txBox="1"/>
          <p:nvPr/>
        </p:nvSpPr>
        <p:spPr>
          <a:xfrm>
            <a:off x="836612" y="1447800"/>
            <a:ext cx="990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Askari Life 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 following diversified product range including conventional and takaful products; savings and protection plan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EA9097B8-AE63-4459-B55F-C2A624D466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2053885"/>
              </p:ext>
            </p:extLst>
          </p:nvPr>
        </p:nvGraphicFramePr>
        <p:xfrm>
          <a:off x="912812" y="4295514"/>
          <a:ext cx="10439400" cy="1724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="" xmlns:a16="http://schemas.microsoft.com/office/drawing/2014/main" id="{0D43514E-C512-41CB-B1FE-85C7B592E8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1474844"/>
              </p:ext>
            </p:extLst>
          </p:nvPr>
        </p:nvGraphicFramePr>
        <p:xfrm>
          <a:off x="1751012" y="2417242"/>
          <a:ext cx="8125883" cy="1501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0211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7"/>
          <p:cNvSpPr txBox="1">
            <a:spLocks/>
          </p:cNvSpPr>
          <p:nvPr/>
        </p:nvSpPr>
        <p:spPr>
          <a:xfrm>
            <a:off x="189626" y="323776"/>
            <a:ext cx="11199972" cy="609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Z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Product Innovation and Digitalization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01FEF8B-346E-465B-B772-86BDEF99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BB82C-CD3B-4439-918D-BC36575B86C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934627F-60CD-4E51-893C-A9C5735F8649}"/>
              </a:ext>
            </a:extLst>
          </p:cNvPr>
          <p:cNvSpPr txBox="1"/>
          <p:nvPr/>
        </p:nvSpPr>
        <p:spPr>
          <a:xfrm>
            <a:off x="836612" y="1225689"/>
            <a:ext cx="9906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Askari Life strongly believe that innovative products and technological acumen are the key of success in the competitive environment of life insurance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consideration of recent global pandemic a product named “Anmol </a:t>
            </a:r>
            <a:r>
              <a:rPr lang="en-US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Zindagi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offer a complete health and life protection plan having liberty to select an exclusive design packages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 increased  life insurance coverage that will provide in case of  any eventuality due to Corona Virus</a:t>
            </a:r>
          </a:p>
          <a:p>
            <a:pPr algn="just"/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Life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savings products having diversity of Conventional and Shariah Compliant Takaful Products </a:t>
            </a:r>
          </a:p>
          <a:p>
            <a:pPr algn="just"/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party online portals and other digital channels are being introduced n the market which can help insurance industry to sell the products through internet</a:t>
            </a:r>
          </a:p>
          <a:p>
            <a:pPr algn="just"/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Facilitate customers and other stakeholders by online payment and receipt system that connect with Finance and Operation Department. </a:t>
            </a:r>
          </a:p>
        </p:txBody>
      </p:sp>
    </p:spTree>
    <p:extLst>
      <p:ext uri="{BB962C8B-B14F-4D97-AF65-F5344CB8AC3E}">
        <p14:creationId xmlns:p14="http://schemas.microsoft.com/office/powerpoint/2010/main" val="397886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17420</TotalTime>
  <Words>508</Words>
  <Application>Microsoft Office PowerPoint</Application>
  <PresentationFormat>Custom</PresentationFormat>
  <Paragraphs>117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Georgia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Sandeep Kumar</dc:creator>
  <cp:lastModifiedBy>HP</cp:lastModifiedBy>
  <cp:revision>1003</cp:revision>
  <cp:lastPrinted>2019-04-17T12:00:10Z</cp:lastPrinted>
  <dcterms:created xsi:type="dcterms:W3CDTF">2013-08-15T07:57:24Z</dcterms:created>
  <dcterms:modified xsi:type="dcterms:W3CDTF">2020-10-12T07:40:28Z</dcterms:modified>
</cp:coreProperties>
</file>